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7772400" cy="10058400"/>
  <p:notesSz cx="10058400" cy="7772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Scout families: click the picture icon in the dashed photo box to add your Scout's photo, then click each line in the 'Please return this form to' box to type your Scout's name, address and phone. Print and leave copies in neighbors' mailboxes.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ORM">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57200" y="320040"/>
            <a:ext cx="2286000" cy="2926080"/>
          </a:xfrm>
          <a:prstGeom prst="rect">
            <a:avLst/>
          </a:prstGeom>
          <a:solidFill>
            <a:srgbClr val="FFFFFF"/>
          </a:solidFill>
          <a:ln w="15875">
            <a:solidFill>
              <a:srgbClr val="0848A8"/>
            </a:solidFill>
            <a:prstDash val="dash"/>
          </a:ln>
        </p:spPr>
      </p:sp>
      <p:sp>
        <p:nvSpPr>
          <p:cNvPr id="3" name="Text 1"/>
          <p:cNvSpPr/>
          <p:nvPr/>
        </p:nvSpPr>
        <p:spPr>
          <a:xfrm>
            <a:off x="457200" y="1600200"/>
            <a:ext cx="2286000" cy="365760"/>
          </a:xfrm>
          <a:prstGeom prst="rect">
            <a:avLst/>
          </a:prstGeom>
          <a:noFill/>
          <a:ln/>
        </p:spPr>
        <p:txBody>
          <a:bodyPr wrap="square" rtlCol="0" anchor="ctr"/>
          <a:lstStyle/>
          <a:p>
            <a:pPr algn="ctr" indent="0" marL="0">
              <a:buNone/>
            </a:pPr>
            <a:r>
              <a:rPr lang="en-US" sz="1200" i="1" dirty="0">
                <a:solidFill>
                  <a:srgbClr val="8A94A6"/>
                </a:solidFill>
                <a:latin typeface="Arial" pitchFamily="34" charset="0"/>
                <a:ea typeface="Arial" pitchFamily="34" charset="-122"/>
                <a:cs typeface="Arial" pitchFamily="34" charset="-120"/>
              </a:rPr>
              <a:t>Scout's photo</a:t>
            </a:r>
            <a:endParaRPr lang="en-US" sz="1200" dirty="0"/>
          </a:p>
        </p:txBody>
      </p:sp>
      <p:sp>
        <p:nvSpPr>
          <p:cNvPr id="4" name="Text 2"/>
          <p:cNvSpPr/>
          <p:nvPr>
            <p:ph type="pic" idx="102" hasCustomPrompt="1"/>
          </p:nvPr>
        </p:nvSpPr>
        <p:spPr>
          <a:xfrm>
            <a:off x="457200" y="320040"/>
            <a:ext cx="2286000" cy="2926080"/>
          </a:xfrm>
          <a:prstGeom prst="rect">
            <a:avLst/>
          </a:prstGeom>
          <a:noFill/>
          <a:ln/>
        </p:spPr>
        <p:txBody>
          <a:bodyPr wrap="square" rtlCol="0"/>
          <a:lstStyle>
            <a:lvl1pPr indent="0" marL="0">
              <a:buNone/>
              <a:defRPr lang="en-US" dirty="0"/>
            </a:lvl1pPr>
          </a:lstStyle>
          <a:p>
            <a:pPr indent="0" marL="0">
              <a:buNone/>
            </a:pPr>
            <a:r>
              <a:rPr lang="en-US" dirty="0">
                <a:solidFill>
                  <a:srgbClr val="000000"/>
                </a:solidFill>
              </a:rPr>
              <a:t>Click the icon to add your Scout's photo</a:t>
            </a:r>
            <a:endParaRPr lang="en-US" dirty="0"/>
          </a:p>
        </p:txBody>
      </p:sp>
      <p:sp>
        <p:nvSpPr>
          <p:cNvPr id="5" name="Text 2"/>
          <p:cNvSpPr/>
          <p:nvPr>
            <p:ph idx="103" type="body" hasCustomPrompt="1"/>
          </p:nvPr>
        </p:nvSpPr>
        <p:spPr>
          <a:xfrm>
            <a:off x="1691640" y="8604504"/>
            <a:ext cx="5394960" cy="320040"/>
          </a:xfrm>
          <a:prstGeom prst="rect">
            <a:avLst/>
          </a:prstGeom>
          <a:noFill/>
          <a:ln/>
        </p:spPr>
        <p:txBody>
          <a:bodyPr wrap="square" rtlCol="0"/>
          <a:lstStyle>
            <a:lvl1pPr indent="0" marL="0">
              <a:buNone/>
              <a:defRPr lang="en-US" sz="1300" dirty="0">
                <a:solidFill>
                  <a:srgbClr val="1B2433"/>
                </a:solidFill>
                <a:latin typeface="Arial" pitchFamily="34" charset="0"/>
                <a:ea typeface="Arial" pitchFamily="34" charset="-122"/>
                <a:cs typeface="Arial" pitchFamily="34" charset="-120"/>
              </a:defRPr>
            </a:lvl1pPr>
          </a:lstStyle>
          <a:p>
            <a:pPr indent="0" marL="0">
              <a:buNone/>
            </a:pPr>
            <a:r>
              <a:rPr lang="en-US" sz="1300" dirty="0">
                <a:solidFill>
                  <a:srgbClr val="1B2433"/>
                </a:solidFill>
                <a:latin typeface="Arial" pitchFamily="34" charset="0"/>
                <a:ea typeface="Arial" pitchFamily="34" charset="-122"/>
                <a:cs typeface="Arial" pitchFamily="34" charset="-120"/>
              </a:rPr>
              <a:t>Click to type your Scout's name</a:t>
            </a:r>
            <a:endParaRPr lang="en-US" sz="1300" dirty="0"/>
          </a:p>
        </p:txBody>
      </p:sp>
      <p:sp>
        <p:nvSpPr>
          <p:cNvPr id="6" name="Text 2"/>
          <p:cNvSpPr/>
          <p:nvPr>
            <p:ph idx="104" type="body" hasCustomPrompt="1"/>
          </p:nvPr>
        </p:nvSpPr>
        <p:spPr>
          <a:xfrm>
            <a:off x="1691640" y="8942832"/>
            <a:ext cx="5394960" cy="320040"/>
          </a:xfrm>
          <a:prstGeom prst="rect">
            <a:avLst/>
          </a:prstGeom>
          <a:noFill/>
          <a:ln/>
        </p:spPr>
        <p:txBody>
          <a:bodyPr wrap="square" rtlCol="0"/>
          <a:lstStyle>
            <a:lvl1pPr indent="0" marL="0">
              <a:buNone/>
              <a:defRPr lang="en-US" sz="1300" dirty="0">
                <a:solidFill>
                  <a:srgbClr val="1B2433"/>
                </a:solidFill>
                <a:latin typeface="Arial" pitchFamily="34" charset="0"/>
                <a:ea typeface="Arial" pitchFamily="34" charset="-122"/>
                <a:cs typeface="Arial" pitchFamily="34" charset="-120"/>
              </a:defRPr>
            </a:lvl1pPr>
          </a:lstStyle>
          <a:p>
            <a:pPr indent="0" marL="0">
              <a:buNone/>
            </a:pPr>
            <a:r>
              <a:rPr lang="en-US" sz="1300" dirty="0">
                <a:solidFill>
                  <a:srgbClr val="1B2433"/>
                </a:solidFill>
                <a:latin typeface="Arial" pitchFamily="34" charset="0"/>
                <a:ea typeface="Arial" pitchFamily="34" charset="-122"/>
                <a:cs typeface="Arial" pitchFamily="34" charset="-120"/>
              </a:rPr>
              <a:t>Click to type your street address</a:t>
            </a:r>
            <a:endParaRPr lang="en-US" sz="1300" dirty="0"/>
          </a:p>
        </p:txBody>
      </p:sp>
      <p:sp>
        <p:nvSpPr>
          <p:cNvPr id="7" name="Text 2"/>
          <p:cNvSpPr/>
          <p:nvPr>
            <p:ph idx="105" type="body" hasCustomPrompt="1"/>
          </p:nvPr>
        </p:nvSpPr>
        <p:spPr>
          <a:xfrm>
            <a:off x="1691640" y="9281160"/>
            <a:ext cx="5394960" cy="320040"/>
          </a:xfrm>
          <a:prstGeom prst="rect">
            <a:avLst/>
          </a:prstGeom>
          <a:noFill/>
          <a:ln/>
        </p:spPr>
        <p:txBody>
          <a:bodyPr wrap="square" rtlCol="0"/>
          <a:lstStyle>
            <a:lvl1pPr indent="0" marL="0">
              <a:buNone/>
              <a:defRPr lang="en-US" sz="1300" dirty="0">
                <a:solidFill>
                  <a:srgbClr val="1B2433"/>
                </a:solidFill>
                <a:latin typeface="Arial" pitchFamily="34" charset="0"/>
                <a:ea typeface="Arial" pitchFamily="34" charset="-122"/>
                <a:cs typeface="Arial" pitchFamily="34" charset="-120"/>
              </a:defRPr>
            </a:lvl1pPr>
          </a:lstStyle>
          <a:p>
            <a:pPr indent="0" marL="0">
              <a:buNone/>
            </a:pPr>
            <a:r>
              <a:rPr lang="en-US" sz="1300" dirty="0">
                <a:solidFill>
                  <a:srgbClr val="1B2433"/>
                </a:solidFill>
                <a:latin typeface="Arial" pitchFamily="34" charset="0"/>
                <a:ea typeface="Arial" pitchFamily="34" charset="-122"/>
                <a:cs typeface="Arial" pitchFamily="34" charset="-120"/>
              </a:rPr>
              <a:t>Click to type your phone number</a:t>
            </a:r>
            <a:endParaRPr lang="en-US" sz="13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2"/>
          <p:cNvSpPr/>
          <p:nvPr>
            <p:ph idx="103" type="body" hasCustomPrompt="1"/>
          </p:nvPr>
        </p:nvSpPr>
        <p:spPr>
          <a:xfrm>
            <a:off x="1691640" y="8604504"/>
            <a:ext cx="5394960" cy="320040"/>
          </a:xfrm>
          <a:prstGeom prst="rect">
            <a:avLst/>
          </a:prstGeom>
          <a:noFill/>
          <a:ln/>
        </p:spPr>
        <p:txBody>
          <a:bodyPr wrap="square" lIns="0" tIns="0" rIns="0" bIns="0" rtlCol="0" anchor="b"/>
          <a:lstStyle/>
          <a:p>
            <a:pPr indent="0" marL="0">
              <a:buNone/>
            </a:pPr>
            <a:endParaRPr lang="en-US" sz="1300" dirty="0"/>
          </a:p>
        </p:txBody>
      </p:sp>
      <p:sp>
        <p:nvSpPr>
          <p:cNvPr id="3" name="Text 2"/>
          <p:cNvSpPr/>
          <p:nvPr>
            <p:ph idx="104" type="body" hasCustomPrompt="1"/>
          </p:nvPr>
        </p:nvSpPr>
        <p:spPr>
          <a:xfrm>
            <a:off x="1691640" y="8942832"/>
            <a:ext cx="5394960" cy="320040"/>
          </a:xfrm>
          <a:prstGeom prst="rect">
            <a:avLst/>
          </a:prstGeom>
          <a:noFill/>
          <a:ln/>
        </p:spPr>
        <p:txBody>
          <a:bodyPr wrap="square" lIns="0" tIns="0" rIns="0" bIns="0" rtlCol="0" anchor="b"/>
          <a:lstStyle/>
          <a:p>
            <a:pPr indent="0" marL="0">
              <a:buNone/>
            </a:pPr>
            <a:endParaRPr lang="en-US" sz="1300" dirty="0"/>
          </a:p>
        </p:txBody>
      </p:sp>
      <p:sp>
        <p:nvSpPr>
          <p:cNvPr id="4" name="Text 2"/>
          <p:cNvSpPr/>
          <p:nvPr>
            <p:ph idx="105" type="body" hasCustomPrompt="1"/>
          </p:nvPr>
        </p:nvSpPr>
        <p:spPr>
          <a:xfrm>
            <a:off x="1691640" y="9281160"/>
            <a:ext cx="5394960" cy="320040"/>
          </a:xfrm>
          <a:prstGeom prst="rect">
            <a:avLst/>
          </a:prstGeom>
          <a:noFill/>
          <a:ln/>
        </p:spPr>
        <p:txBody>
          <a:bodyPr wrap="square" lIns="0" tIns="0" rIns="0" bIns="0" rtlCol="0" anchor="b"/>
          <a:lstStyle/>
          <a:p>
            <a:pPr indent="0" marL="0">
              <a:buNone/>
            </a:pPr>
            <a:endParaRPr lang="en-US" sz="1300" dirty="0"/>
          </a:p>
        </p:txBody>
      </p:sp>
      <p:sp>
        <p:nvSpPr>
          <p:cNvPr id="5" name="Text 2"/>
          <p:cNvSpPr/>
          <p:nvPr>
            <p:ph type="pic" idx="102" hasCustomPrompt="1"/>
          </p:nvPr>
        </p:nvSpPr>
        <p:spPr>
          <a:xfrm>
            <a:off x="457200" y="320040"/>
            <a:ext cx="2286000" cy="2926080"/>
          </a:xfrm>
          <a:prstGeom prst="rect">
            <a:avLst/>
          </a:prstGeom>
          <a:noFill/>
          <a:ln/>
        </p:spPr>
        <p:txBody>
          <a:bodyPr wrap="square" rtlCol="0"/>
          <a:lstStyle/>
          <a:p>
            <a:pPr indent="0" marL="0">
              <a:buNone/>
            </a:pPr>
            <a:endParaRPr lang="en-US" dirty="0"/>
          </a:p>
        </p:txBody>
      </p:sp>
      <p:pic>
        <p:nvPicPr>
          <p:cNvPr id="6" name="Image 0" descr="Zeigler's BBQ and Cub Scouts Pack 471, Atlanta Area Council">    </p:cNvPr>
          <p:cNvPicPr>
            <a:picLocks noChangeAspect="1"/>
          </p:cNvPicPr>
          <p:nvPr/>
        </p:nvPicPr>
        <p:blipFill>
          <a:blip r:embed="rId1"/>
          <a:stretch>
            <a:fillRect/>
          </a:stretch>
        </p:blipFill>
        <p:spPr>
          <a:xfrm>
            <a:off x="2971800" y="320040"/>
            <a:ext cx="4343400" cy="1069848"/>
          </a:xfrm>
          <a:prstGeom prst="rect">
            <a:avLst/>
          </a:prstGeom>
        </p:spPr>
      </p:pic>
      <p:sp>
        <p:nvSpPr>
          <p:cNvPr id="7" name="Text 4"/>
          <p:cNvSpPr txBox="1"/>
          <p:nvPr/>
        </p:nvSpPr>
        <p:spPr>
          <a:xfrm>
            <a:off x="2971800" y="1508760"/>
            <a:ext cx="4343400" cy="731520"/>
          </a:xfrm>
          <a:prstGeom prst="rect">
            <a:avLst/>
          </a:prstGeom>
          <a:noFill/>
          <a:ln/>
        </p:spPr>
        <p:txBody>
          <a:bodyPr wrap="square" lIns="0" tIns="0" rIns="0" bIns="0" rtlCol="0" anchor="ctr"/>
          <a:lstStyle/>
          <a:p>
            <a:pPr algn="ctr" indent="0" marL="0">
              <a:buNone/>
            </a:pPr>
            <a:r>
              <a:rPr lang="en-US" sz="2400" b="1" dirty="0">
                <a:solidFill>
                  <a:srgbClr val="0848A8"/>
                </a:solidFill>
                <a:latin typeface="Arial" pitchFamily="34" charset="0"/>
                <a:ea typeface="Arial" pitchFamily="34" charset="-122"/>
                <a:cs typeface="Arial" pitchFamily="34" charset="-120"/>
              </a:rPr>
              <a:t>SMOKED PORK BUTT</a:t>
            </a:r>
            <a:endParaRPr lang="en-US" sz="2400" dirty="0"/>
          </a:p>
          <a:p>
            <a:pPr algn="ctr" indent="0" marL="0">
              <a:buNone/>
            </a:pPr>
            <a:r>
              <a:rPr lang="en-US" sz="2400" b="1" dirty="0">
                <a:solidFill>
                  <a:srgbClr val="0848A8"/>
                </a:solidFill>
                <a:latin typeface="Arial" pitchFamily="34" charset="0"/>
                <a:ea typeface="Arial" pitchFamily="34" charset="-122"/>
                <a:cs typeface="Arial" pitchFamily="34" charset="-120"/>
              </a:rPr>
              <a:t>ORDER FORM</a:t>
            </a:r>
            <a:endParaRPr lang="en-US" sz="2400" dirty="0"/>
          </a:p>
        </p:txBody>
      </p:sp>
      <p:sp>
        <p:nvSpPr>
          <p:cNvPr id="8" name="Text 5"/>
          <p:cNvSpPr txBox="1"/>
          <p:nvPr/>
        </p:nvSpPr>
        <p:spPr>
          <a:xfrm>
            <a:off x="2971800" y="2286000"/>
            <a:ext cx="4343400" cy="384048"/>
          </a:xfrm>
          <a:prstGeom prst="rect">
            <a:avLst/>
          </a:prstGeom>
          <a:noFill/>
          <a:ln/>
        </p:spPr>
        <p:txBody>
          <a:bodyPr wrap="square" lIns="0" tIns="0" rIns="0" bIns="0" rtlCol="0" anchor="t"/>
          <a:lstStyle/>
          <a:p>
            <a:pPr algn="ctr" indent="0" marL="0">
              <a:buNone/>
            </a:pPr>
            <a:r>
              <a:rPr lang="en-US" sz="1100" dirty="0">
                <a:solidFill>
                  <a:srgbClr val="4A5568"/>
                </a:solidFill>
                <a:latin typeface="Arial" pitchFamily="34" charset="0"/>
                <a:ea typeface="Arial" pitchFamily="34" charset="-122"/>
                <a:cs typeface="Arial" pitchFamily="34" charset="-120"/>
              </a:rPr>
              <a:t>From Zeigler's BBQ &amp; Catering  ·  $50 each, includes a bottle of sauce  ·  Extra sauce $7</a:t>
            </a:r>
            <a:endParaRPr lang="en-US" sz="1100" dirty="0"/>
          </a:p>
        </p:txBody>
      </p:sp>
      <p:sp>
        <p:nvSpPr>
          <p:cNvPr id="9" name="Text 6"/>
          <p:cNvSpPr txBox="1"/>
          <p:nvPr/>
        </p:nvSpPr>
        <p:spPr>
          <a:xfrm>
            <a:off x="2971800" y="2715768"/>
            <a:ext cx="4343400" cy="548640"/>
          </a:xfrm>
          <a:prstGeom prst="rect">
            <a:avLst/>
          </a:prstGeom>
          <a:noFill/>
          <a:ln/>
        </p:spPr>
        <p:txBody>
          <a:bodyPr wrap="square" lIns="0" tIns="0" rIns="0" bIns="0" rtlCol="0" anchor="t"/>
          <a:lstStyle/>
          <a:p>
            <a:pPr algn="ctr" indent="0" marL="0">
              <a:lnSpc>
                <a:spcPct val="110000"/>
              </a:lnSpc>
              <a:buNone/>
            </a:pPr>
            <a:r>
              <a:rPr lang="en-US" sz="1050" dirty="0">
                <a:solidFill>
                  <a:srgbClr val="1B2433"/>
                </a:solidFill>
                <a:latin typeface="Arial" pitchFamily="34" charset="0"/>
                <a:ea typeface="Arial" pitchFamily="34" charset="-122"/>
                <a:cs typeface="Arial" pitchFamily="34" charset="-120"/>
              </a:rPr>
              <a:t>Buy one for your table, or donate one to our local first responders. For every 10 sold, Cub Scout Pack 471 gives $25 to the Cobb County Schools school lunch fund.</a:t>
            </a:r>
            <a:endParaRPr lang="en-US" sz="1050" dirty="0"/>
          </a:p>
        </p:txBody>
      </p:sp>
      <p:sp>
        <p:nvSpPr>
          <p:cNvPr id="10" name="Text 7"/>
          <p:cNvSpPr txBox="1"/>
          <p:nvPr/>
        </p:nvSpPr>
        <p:spPr>
          <a:xfrm>
            <a:off x="457200" y="3474720"/>
            <a:ext cx="6858000" cy="274320"/>
          </a:xfrm>
          <a:prstGeom prst="rect">
            <a:avLst/>
          </a:prstGeom>
          <a:noFill/>
          <a:ln/>
        </p:spPr>
        <p:txBody>
          <a:bodyPr wrap="square" lIns="0" tIns="0" rIns="0" bIns="0" rtlCol="0" anchor="ctr"/>
          <a:lstStyle/>
          <a:p>
            <a:pPr indent="0" marL="0">
              <a:buNone/>
            </a:pPr>
            <a:r>
              <a:rPr lang="en-US" sz="1200" b="1" spc="200" kern="0" dirty="0">
                <a:solidFill>
                  <a:srgbClr val="0848A8"/>
                </a:solidFill>
                <a:latin typeface="Arial" pitchFamily="34" charset="0"/>
                <a:ea typeface="Arial" pitchFamily="34" charset="-122"/>
                <a:cs typeface="Arial" pitchFamily="34" charset="-120"/>
              </a:rPr>
              <a:t>YOUR INFORMATION</a:t>
            </a:r>
            <a:endParaRPr lang="en-US" sz="1200" dirty="0"/>
          </a:p>
        </p:txBody>
      </p:sp>
      <p:sp>
        <p:nvSpPr>
          <p:cNvPr id="11" name="Text 8"/>
          <p:cNvSpPr txBox="1"/>
          <p:nvPr/>
        </p:nvSpPr>
        <p:spPr>
          <a:xfrm>
            <a:off x="457200" y="3840480"/>
            <a:ext cx="594360" cy="320040"/>
          </a:xfrm>
          <a:prstGeom prst="rect">
            <a:avLst/>
          </a:prstGeom>
          <a:noFill/>
          <a:ln/>
        </p:spPr>
        <p:txBody>
          <a:bodyPr wrap="square" lIns="0" tIns="0" rIns="0" bIns="0" rtlCol="0" anchor="b"/>
          <a:lstStyle/>
          <a:p>
            <a:pPr indent="0" marL="0">
              <a:buNone/>
            </a:pPr>
            <a:r>
              <a:rPr lang="en-US" sz="1300" b="1" dirty="0">
                <a:solidFill>
                  <a:srgbClr val="1B2433"/>
                </a:solidFill>
                <a:latin typeface="Arial" pitchFamily="34" charset="0"/>
                <a:ea typeface="Arial" pitchFamily="34" charset="-122"/>
                <a:cs typeface="Arial" pitchFamily="34" charset="-120"/>
              </a:rPr>
              <a:t>Name:</a:t>
            </a:r>
            <a:endParaRPr lang="en-US" sz="1300" dirty="0"/>
          </a:p>
        </p:txBody>
      </p:sp>
      <p:sp>
        <p:nvSpPr>
          <p:cNvPr id="12" name="Shape 9"/>
          <p:cNvSpPr/>
          <p:nvPr/>
        </p:nvSpPr>
        <p:spPr>
          <a:xfrm>
            <a:off x="1097280" y="4178808"/>
            <a:ext cx="3017520" cy="0"/>
          </a:xfrm>
          <a:prstGeom prst="line">
            <a:avLst/>
          </a:prstGeom>
          <a:noFill/>
          <a:ln w="12700">
            <a:solidFill>
              <a:srgbClr val="8A94A6"/>
            </a:solidFill>
            <a:prstDash val="solid"/>
          </a:ln>
        </p:spPr>
      </p:sp>
      <p:sp>
        <p:nvSpPr>
          <p:cNvPr id="13" name="Text 10"/>
          <p:cNvSpPr txBox="1"/>
          <p:nvPr/>
        </p:nvSpPr>
        <p:spPr>
          <a:xfrm>
            <a:off x="4343400" y="3840480"/>
            <a:ext cx="640080" cy="320040"/>
          </a:xfrm>
          <a:prstGeom prst="rect">
            <a:avLst/>
          </a:prstGeom>
          <a:noFill/>
          <a:ln/>
        </p:spPr>
        <p:txBody>
          <a:bodyPr wrap="square" lIns="0" tIns="0" rIns="0" bIns="0" rtlCol="0" anchor="b"/>
          <a:lstStyle/>
          <a:p>
            <a:pPr indent="0" marL="0">
              <a:buNone/>
            </a:pPr>
            <a:r>
              <a:rPr lang="en-US" sz="1300" b="1" dirty="0">
                <a:solidFill>
                  <a:srgbClr val="1B2433"/>
                </a:solidFill>
                <a:latin typeface="Arial" pitchFamily="34" charset="0"/>
                <a:ea typeface="Arial" pitchFamily="34" charset="-122"/>
                <a:cs typeface="Arial" pitchFamily="34" charset="-120"/>
              </a:rPr>
              <a:t>Phone:</a:t>
            </a:r>
            <a:endParaRPr lang="en-US" sz="1300" dirty="0"/>
          </a:p>
        </p:txBody>
      </p:sp>
      <p:sp>
        <p:nvSpPr>
          <p:cNvPr id="14" name="Shape 11"/>
          <p:cNvSpPr/>
          <p:nvPr/>
        </p:nvSpPr>
        <p:spPr>
          <a:xfrm>
            <a:off x="5029200" y="4178808"/>
            <a:ext cx="2286000" cy="0"/>
          </a:xfrm>
          <a:prstGeom prst="line">
            <a:avLst/>
          </a:prstGeom>
          <a:noFill/>
          <a:ln w="12700">
            <a:solidFill>
              <a:srgbClr val="8A94A6"/>
            </a:solidFill>
            <a:prstDash val="solid"/>
          </a:ln>
        </p:spPr>
      </p:sp>
      <p:sp>
        <p:nvSpPr>
          <p:cNvPr id="15" name="Text 12"/>
          <p:cNvSpPr txBox="1"/>
          <p:nvPr/>
        </p:nvSpPr>
        <p:spPr>
          <a:xfrm>
            <a:off x="457200" y="4315968"/>
            <a:ext cx="1508760" cy="320040"/>
          </a:xfrm>
          <a:prstGeom prst="rect">
            <a:avLst/>
          </a:prstGeom>
          <a:noFill/>
          <a:ln/>
        </p:spPr>
        <p:txBody>
          <a:bodyPr wrap="square" lIns="0" tIns="0" rIns="0" bIns="0" rtlCol="0" anchor="b"/>
          <a:lstStyle/>
          <a:p>
            <a:pPr indent="0" marL="0">
              <a:buNone/>
            </a:pPr>
            <a:r>
              <a:rPr lang="en-US" sz="1300" b="1" dirty="0">
                <a:solidFill>
                  <a:srgbClr val="1B2433"/>
                </a:solidFill>
                <a:latin typeface="Arial" pitchFamily="34" charset="0"/>
                <a:ea typeface="Arial" pitchFamily="34" charset="-122"/>
                <a:cs typeface="Arial" pitchFamily="34" charset="-120"/>
              </a:rPr>
              <a:t>Delivery address:</a:t>
            </a:r>
            <a:endParaRPr lang="en-US" sz="1300" dirty="0"/>
          </a:p>
        </p:txBody>
      </p:sp>
      <p:sp>
        <p:nvSpPr>
          <p:cNvPr id="16" name="Shape 13"/>
          <p:cNvSpPr/>
          <p:nvPr/>
        </p:nvSpPr>
        <p:spPr>
          <a:xfrm>
            <a:off x="2011680" y="4654296"/>
            <a:ext cx="5303520" cy="0"/>
          </a:xfrm>
          <a:prstGeom prst="line">
            <a:avLst/>
          </a:prstGeom>
          <a:noFill/>
          <a:ln w="12700">
            <a:solidFill>
              <a:srgbClr val="8A94A6"/>
            </a:solidFill>
            <a:prstDash val="solid"/>
          </a:ln>
        </p:spPr>
      </p:sp>
      <p:sp>
        <p:nvSpPr>
          <p:cNvPr id="17" name="Text 14"/>
          <p:cNvSpPr txBox="1"/>
          <p:nvPr/>
        </p:nvSpPr>
        <p:spPr>
          <a:xfrm>
            <a:off x="457200" y="4892040"/>
            <a:ext cx="6858000" cy="274320"/>
          </a:xfrm>
          <a:prstGeom prst="rect">
            <a:avLst/>
          </a:prstGeom>
          <a:noFill/>
          <a:ln/>
        </p:spPr>
        <p:txBody>
          <a:bodyPr wrap="square" lIns="0" tIns="0" rIns="0" bIns="0" rtlCol="0" anchor="ctr"/>
          <a:lstStyle/>
          <a:p>
            <a:pPr indent="0" marL="0">
              <a:buNone/>
            </a:pPr>
            <a:r>
              <a:rPr lang="en-US" sz="1200" b="1" spc="200" kern="0" dirty="0">
                <a:solidFill>
                  <a:srgbClr val="0848A8"/>
                </a:solidFill>
                <a:latin typeface="Arial" pitchFamily="34" charset="0"/>
                <a:ea typeface="Arial" pitchFamily="34" charset="-122"/>
                <a:cs typeface="Arial" pitchFamily="34" charset="-120"/>
              </a:rPr>
              <a:t>YOUR ORDER</a:t>
            </a:r>
            <a:endParaRPr lang="en-US" sz="1200" dirty="0"/>
          </a:p>
        </p:txBody>
      </p:sp>
      <p:sp>
        <p:nvSpPr>
          <p:cNvPr id="18" name="Text 15"/>
          <p:cNvSpPr txBox="1"/>
          <p:nvPr/>
        </p:nvSpPr>
        <p:spPr>
          <a:xfrm>
            <a:off x="594360" y="5212080"/>
            <a:ext cx="3291840" cy="320040"/>
          </a:xfrm>
          <a:prstGeom prst="rect">
            <a:avLst/>
          </a:prstGeom>
          <a:noFill/>
          <a:ln/>
        </p:spPr>
        <p:txBody>
          <a:bodyPr wrap="square" lIns="0" tIns="0" rIns="0" bIns="0" rtlCol="0" anchor="ctr"/>
          <a:lstStyle/>
          <a:p>
            <a:pPr indent="0" marL="0">
              <a:buNone/>
            </a:pPr>
            <a:r>
              <a:rPr lang="en-US" sz="1100" b="1" dirty="0">
                <a:solidFill>
                  <a:srgbClr val="4A5568"/>
                </a:solidFill>
                <a:latin typeface="Arial" pitchFamily="34" charset="0"/>
                <a:ea typeface="Arial" pitchFamily="34" charset="-122"/>
                <a:cs typeface="Arial" pitchFamily="34" charset="-120"/>
              </a:rPr>
              <a:t>Item</a:t>
            </a:r>
            <a:endParaRPr lang="en-US" sz="1100" dirty="0"/>
          </a:p>
        </p:txBody>
      </p:sp>
      <p:sp>
        <p:nvSpPr>
          <p:cNvPr id="19" name="Text 16"/>
          <p:cNvSpPr txBox="1"/>
          <p:nvPr/>
        </p:nvSpPr>
        <p:spPr>
          <a:xfrm>
            <a:off x="3977640" y="5212080"/>
            <a:ext cx="914400" cy="320040"/>
          </a:xfrm>
          <a:prstGeom prst="rect">
            <a:avLst/>
          </a:prstGeom>
          <a:noFill/>
          <a:ln/>
        </p:spPr>
        <p:txBody>
          <a:bodyPr wrap="square" lIns="0" tIns="0" rIns="0" bIns="0" rtlCol="0" anchor="ctr"/>
          <a:lstStyle/>
          <a:p>
            <a:pPr algn="ctr" indent="0" marL="0">
              <a:buNone/>
            </a:pPr>
            <a:r>
              <a:rPr lang="en-US" sz="1100" b="1" dirty="0">
                <a:solidFill>
                  <a:srgbClr val="4A5568"/>
                </a:solidFill>
                <a:latin typeface="Arial" pitchFamily="34" charset="0"/>
                <a:ea typeface="Arial" pitchFamily="34" charset="-122"/>
                <a:cs typeface="Arial" pitchFamily="34" charset="-120"/>
              </a:rPr>
              <a:t>How many</a:t>
            </a:r>
            <a:endParaRPr lang="en-US" sz="1100" dirty="0"/>
          </a:p>
        </p:txBody>
      </p:sp>
      <p:sp>
        <p:nvSpPr>
          <p:cNvPr id="20" name="Text 17"/>
          <p:cNvSpPr txBox="1"/>
          <p:nvPr/>
        </p:nvSpPr>
        <p:spPr>
          <a:xfrm>
            <a:off x="5806440" y="5212080"/>
            <a:ext cx="1371600" cy="320040"/>
          </a:xfrm>
          <a:prstGeom prst="rect">
            <a:avLst/>
          </a:prstGeom>
          <a:noFill/>
          <a:ln/>
        </p:spPr>
        <p:txBody>
          <a:bodyPr wrap="square" lIns="0" tIns="0" rIns="0" bIns="0" rtlCol="0" anchor="ctr"/>
          <a:lstStyle/>
          <a:p>
            <a:pPr algn="l" indent="0" marL="0">
              <a:buNone/>
            </a:pPr>
            <a:r>
              <a:rPr lang="en-US" sz="1100" b="1" dirty="0">
                <a:solidFill>
                  <a:srgbClr val="4A5568"/>
                </a:solidFill>
                <a:latin typeface="Arial" pitchFamily="34" charset="0"/>
                <a:ea typeface="Arial" pitchFamily="34" charset="-122"/>
                <a:cs typeface="Arial" pitchFamily="34" charset="-120"/>
              </a:rPr>
              <a:t>Amount</a:t>
            </a:r>
            <a:endParaRPr lang="en-US" sz="1100" dirty="0"/>
          </a:p>
        </p:txBody>
      </p:sp>
      <p:sp>
        <p:nvSpPr>
          <p:cNvPr id="21" name="Shape 18"/>
          <p:cNvSpPr/>
          <p:nvPr/>
        </p:nvSpPr>
        <p:spPr>
          <a:xfrm>
            <a:off x="457200" y="5577840"/>
            <a:ext cx="6858000" cy="384048"/>
          </a:xfrm>
          <a:prstGeom prst="rect">
            <a:avLst/>
          </a:prstGeom>
          <a:solidFill>
            <a:srgbClr val="FFFFFF"/>
          </a:solidFill>
          <a:ln w="9525">
            <a:solidFill>
              <a:srgbClr val="B8C2D6"/>
            </a:solidFill>
            <a:prstDash val="solid"/>
          </a:ln>
        </p:spPr>
      </p:sp>
      <p:sp>
        <p:nvSpPr>
          <p:cNvPr id="22" name="Text 19"/>
          <p:cNvSpPr txBox="1"/>
          <p:nvPr/>
        </p:nvSpPr>
        <p:spPr>
          <a:xfrm>
            <a:off x="594360" y="5577840"/>
            <a:ext cx="3291840" cy="384048"/>
          </a:xfrm>
          <a:prstGeom prst="rect">
            <a:avLst/>
          </a:prstGeom>
          <a:noFill/>
          <a:ln/>
        </p:spPr>
        <p:txBody>
          <a:bodyPr wrap="square" lIns="0" tIns="0" rIns="0" bIns="0" rtlCol="0" anchor="ctr"/>
          <a:lstStyle/>
          <a:p>
            <a:pPr indent="0" marL="0">
              <a:buNone/>
            </a:pPr>
            <a:r>
              <a:rPr lang="en-US" sz="1300" dirty="0">
                <a:solidFill>
                  <a:srgbClr val="1B2433"/>
                </a:solidFill>
                <a:latin typeface="Arial" pitchFamily="34" charset="0"/>
                <a:ea typeface="Arial" pitchFamily="34" charset="-122"/>
                <a:cs typeface="Arial" pitchFamily="34" charset="-120"/>
              </a:rPr>
              <a:t>Pork butts for me</a:t>
            </a:r>
            <a:endParaRPr lang="en-US" sz="1300" dirty="0"/>
          </a:p>
        </p:txBody>
      </p:sp>
      <p:sp>
        <p:nvSpPr>
          <p:cNvPr id="23" name="Shape 20"/>
          <p:cNvSpPr/>
          <p:nvPr/>
        </p:nvSpPr>
        <p:spPr>
          <a:xfrm>
            <a:off x="4069080" y="5641848"/>
            <a:ext cx="731520" cy="256032"/>
          </a:xfrm>
          <a:prstGeom prst="roundRect">
            <a:avLst>
              <a:gd name="adj" fmla="val 21429"/>
            </a:avLst>
          </a:prstGeom>
          <a:solidFill>
            <a:srgbClr val="FFFFFF"/>
          </a:solidFill>
          <a:ln w="19050">
            <a:solidFill>
              <a:srgbClr val="0848A8"/>
            </a:solidFill>
            <a:prstDash val="solid"/>
          </a:ln>
        </p:spPr>
      </p:sp>
      <p:sp>
        <p:nvSpPr>
          <p:cNvPr id="24" name="Text 21"/>
          <p:cNvSpPr txBox="1"/>
          <p:nvPr/>
        </p:nvSpPr>
        <p:spPr>
          <a:xfrm>
            <a:off x="4937760" y="5577840"/>
            <a:ext cx="777240" cy="384048"/>
          </a:xfrm>
          <a:prstGeom prst="rect">
            <a:avLst/>
          </a:prstGeom>
          <a:noFill/>
          <a:ln/>
        </p:spPr>
        <p:txBody>
          <a:bodyPr wrap="square" lIns="0" tIns="0" rIns="0" bIns="0" rtlCol="0" anchor="ctr"/>
          <a:lstStyle/>
          <a:p>
            <a:pPr indent="0" marL="0">
              <a:buNone/>
            </a:pPr>
            <a:r>
              <a:rPr lang="en-US" sz="1300" dirty="0">
                <a:solidFill>
                  <a:srgbClr val="4A5568"/>
                </a:solidFill>
                <a:latin typeface="Arial" pitchFamily="34" charset="0"/>
                <a:ea typeface="Arial" pitchFamily="34" charset="-122"/>
                <a:cs typeface="Arial" pitchFamily="34" charset="-120"/>
              </a:rPr>
              <a:t>× $50</a:t>
            </a:r>
            <a:endParaRPr lang="en-US" sz="1300" dirty="0"/>
          </a:p>
        </p:txBody>
      </p:sp>
      <p:sp>
        <p:nvSpPr>
          <p:cNvPr id="25" name="Text 22"/>
          <p:cNvSpPr txBox="1"/>
          <p:nvPr/>
        </p:nvSpPr>
        <p:spPr>
          <a:xfrm>
            <a:off x="5806440" y="5577840"/>
            <a:ext cx="365760" cy="384048"/>
          </a:xfrm>
          <a:prstGeom prst="rect">
            <a:avLst/>
          </a:prstGeom>
          <a:noFill/>
          <a:ln/>
        </p:spPr>
        <p:txBody>
          <a:bodyPr wrap="square" lIns="0" tIns="0" rIns="0" bIns="0" rtlCol="0" anchor="ctr"/>
          <a:lstStyle/>
          <a:p>
            <a:pPr indent="0" marL="0">
              <a:buNone/>
            </a:pPr>
            <a:r>
              <a:rPr lang="en-US" sz="1300" dirty="0">
                <a:solidFill>
                  <a:srgbClr val="1B2433"/>
                </a:solidFill>
                <a:latin typeface="Arial" pitchFamily="34" charset="0"/>
                <a:ea typeface="Arial" pitchFamily="34" charset="-122"/>
                <a:cs typeface="Arial" pitchFamily="34" charset="-120"/>
              </a:rPr>
              <a:t>= $</a:t>
            </a:r>
            <a:endParaRPr lang="en-US" sz="1300" dirty="0"/>
          </a:p>
        </p:txBody>
      </p:sp>
      <p:sp>
        <p:nvSpPr>
          <p:cNvPr id="26" name="Shape 23"/>
          <p:cNvSpPr/>
          <p:nvPr/>
        </p:nvSpPr>
        <p:spPr>
          <a:xfrm>
            <a:off x="6172200" y="5852160"/>
            <a:ext cx="1005840" cy="0"/>
          </a:xfrm>
          <a:prstGeom prst="line">
            <a:avLst/>
          </a:prstGeom>
          <a:noFill/>
          <a:ln w="12700">
            <a:solidFill>
              <a:srgbClr val="8A94A6"/>
            </a:solidFill>
            <a:prstDash val="solid"/>
          </a:ln>
        </p:spPr>
      </p:sp>
      <p:sp>
        <p:nvSpPr>
          <p:cNvPr id="27" name="Shape 24"/>
          <p:cNvSpPr/>
          <p:nvPr/>
        </p:nvSpPr>
        <p:spPr>
          <a:xfrm>
            <a:off x="457200" y="5961888"/>
            <a:ext cx="6858000" cy="384048"/>
          </a:xfrm>
          <a:prstGeom prst="rect">
            <a:avLst/>
          </a:prstGeom>
          <a:solidFill>
            <a:srgbClr val="FFFFFF"/>
          </a:solidFill>
          <a:ln w="9525">
            <a:solidFill>
              <a:srgbClr val="B8C2D6"/>
            </a:solidFill>
            <a:prstDash val="solid"/>
          </a:ln>
        </p:spPr>
      </p:sp>
      <p:sp>
        <p:nvSpPr>
          <p:cNvPr id="28" name="Text 25"/>
          <p:cNvSpPr txBox="1"/>
          <p:nvPr/>
        </p:nvSpPr>
        <p:spPr>
          <a:xfrm>
            <a:off x="594360" y="5961888"/>
            <a:ext cx="3291840" cy="384048"/>
          </a:xfrm>
          <a:prstGeom prst="rect">
            <a:avLst/>
          </a:prstGeom>
          <a:noFill/>
          <a:ln/>
        </p:spPr>
        <p:txBody>
          <a:bodyPr wrap="square" lIns="0" tIns="0" rIns="0" bIns="0" rtlCol="0" anchor="ctr"/>
          <a:lstStyle/>
          <a:p>
            <a:pPr indent="0" marL="0">
              <a:buNone/>
            </a:pPr>
            <a:r>
              <a:rPr lang="en-US" sz="1300" dirty="0">
                <a:solidFill>
                  <a:srgbClr val="1B2433"/>
                </a:solidFill>
                <a:latin typeface="Arial" pitchFamily="34" charset="0"/>
                <a:ea typeface="Arial" pitchFamily="34" charset="-122"/>
                <a:cs typeface="Arial" pitchFamily="34" charset="-120"/>
              </a:rPr>
              <a:t>Pork butts to donate to first responders</a:t>
            </a:r>
            <a:endParaRPr lang="en-US" sz="1300" dirty="0"/>
          </a:p>
        </p:txBody>
      </p:sp>
      <p:sp>
        <p:nvSpPr>
          <p:cNvPr id="29" name="Shape 26"/>
          <p:cNvSpPr/>
          <p:nvPr/>
        </p:nvSpPr>
        <p:spPr>
          <a:xfrm>
            <a:off x="4069080" y="6025896"/>
            <a:ext cx="731520" cy="256032"/>
          </a:xfrm>
          <a:prstGeom prst="roundRect">
            <a:avLst>
              <a:gd name="adj" fmla="val 21429"/>
            </a:avLst>
          </a:prstGeom>
          <a:solidFill>
            <a:srgbClr val="FFFFFF"/>
          </a:solidFill>
          <a:ln w="19050">
            <a:solidFill>
              <a:srgbClr val="0848A8"/>
            </a:solidFill>
            <a:prstDash val="solid"/>
          </a:ln>
        </p:spPr>
      </p:sp>
      <p:sp>
        <p:nvSpPr>
          <p:cNvPr id="30" name="Text 27"/>
          <p:cNvSpPr txBox="1"/>
          <p:nvPr/>
        </p:nvSpPr>
        <p:spPr>
          <a:xfrm>
            <a:off x="4937760" y="5961888"/>
            <a:ext cx="777240" cy="384048"/>
          </a:xfrm>
          <a:prstGeom prst="rect">
            <a:avLst/>
          </a:prstGeom>
          <a:noFill/>
          <a:ln/>
        </p:spPr>
        <p:txBody>
          <a:bodyPr wrap="square" lIns="0" tIns="0" rIns="0" bIns="0" rtlCol="0" anchor="ctr"/>
          <a:lstStyle/>
          <a:p>
            <a:pPr indent="0" marL="0">
              <a:buNone/>
            </a:pPr>
            <a:r>
              <a:rPr lang="en-US" sz="1300" dirty="0">
                <a:solidFill>
                  <a:srgbClr val="4A5568"/>
                </a:solidFill>
                <a:latin typeface="Arial" pitchFamily="34" charset="0"/>
                <a:ea typeface="Arial" pitchFamily="34" charset="-122"/>
                <a:cs typeface="Arial" pitchFamily="34" charset="-120"/>
              </a:rPr>
              <a:t>× $50</a:t>
            </a:r>
            <a:endParaRPr lang="en-US" sz="1300" dirty="0"/>
          </a:p>
        </p:txBody>
      </p:sp>
      <p:sp>
        <p:nvSpPr>
          <p:cNvPr id="31" name="Text 28"/>
          <p:cNvSpPr txBox="1"/>
          <p:nvPr/>
        </p:nvSpPr>
        <p:spPr>
          <a:xfrm>
            <a:off x="5806440" y="5961888"/>
            <a:ext cx="365760" cy="384048"/>
          </a:xfrm>
          <a:prstGeom prst="rect">
            <a:avLst/>
          </a:prstGeom>
          <a:noFill/>
          <a:ln/>
        </p:spPr>
        <p:txBody>
          <a:bodyPr wrap="square" lIns="0" tIns="0" rIns="0" bIns="0" rtlCol="0" anchor="ctr"/>
          <a:lstStyle/>
          <a:p>
            <a:pPr indent="0" marL="0">
              <a:buNone/>
            </a:pPr>
            <a:r>
              <a:rPr lang="en-US" sz="1300" dirty="0">
                <a:solidFill>
                  <a:srgbClr val="1B2433"/>
                </a:solidFill>
                <a:latin typeface="Arial" pitchFamily="34" charset="0"/>
                <a:ea typeface="Arial" pitchFamily="34" charset="-122"/>
                <a:cs typeface="Arial" pitchFamily="34" charset="-120"/>
              </a:rPr>
              <a:t>= $</a:t>
            </a:r>
            <a:endParaRPr lang="en-US" sz="1300" dirty="0"/>
          </a:p>
        </p:txBody>
      </p:sp>
      <p:sp>
        <p:nvSpPr>
          <p:cNvPr id="32" name="Shape 29"/>
          <p:cNvSpPr/>
          <p:nvPr/>
        </p:nvSpPr>
        <p:spPr>
          <a:xfrm>
            <a:off x="6172200" y="6236208"/>
            <a:ext cx="1005840" cy="0"/>
          </a:xfrm>
          <a:prstGeom prst="line">
            <a:avLst/>
          </a:prstGeom>
          <a:noFill/>
          <a:ln w="12700">
            <a:solidFill>
              <a:srgbClr val="8A94A6"/>
            </a:solidFill>
            <a:prstDash val="solid"/>
          </a:ln>
        </p:spPr>
      </p:sp>
      <p:sp>
        <p:nvSpPr>
          <p:cNvPr id="33" name="Shape 30"/>
          <p:cNvSpPr/>
          <p:nvPr/>
        </p:nvSpPr>
        <p:spPr>
          <a:xfrm>
            <a:off x="457200" y="6345936"/>
            <a:ext cx="6858000" cy="384048"/>
          </a:xfrm>
          <a:prstGeom prst="rect">
            <a:avLst/>
          </a:prstGeom>
          <a:solidFill>
            <a:srgbClr val="FFFFFF"/>
          </a:solidFill>
          <a:ln w="9525">
            <a:solidFill>
              <a:srgbClr val="B8C2D6"/>
            </a:solidFill>
            <a:prstDash val="solid"/>
          </a:ln>
        </p:spPr>
      </p:sp>
      <p:sp>
        <p:nvSpPr>
          <p:cNvPr id="34" name="Text 31"/>
          <p:cNvSpPr txBox="1"/>
          <p:nvPr/>
        </p:nvSpPr>
        <p:spPr>
          <a:xfrm>
            <a:off x="594360" y="6345936"/>
            <a:ext cx="3291840" cy="384048"/>
          </a:xfrm>
          <a:prstGeom prst="rect">
            <a:avLst/>
          </a:prstGeom>
          <a:noFill/>
          <a:ln/>
        </p:spPr>
        <p:txBody>
          <a:bodyPr wrap="square" lIns="0" tIns="0" rIns="0" bIns="0" rtlCol="0" anchor="ctr"/>
          <a:lstStyle/>
          <a:p>
            <a:pPr indent="0" marL="0">
              <a:buNone/>
            </a:pPr>
            <a:r>
              <a:rPr lang="en-US" sz="1300" dirty="0">
                <a:solidFill>
                  <a:srgbClr val="1B2433"/>
                </a:solidFill>
                <a:latin typeface="Arial" pitchFamily="34" charset="0"/>
                <a:ea typeface="Arial" pitchFamily="34" charset="-122"/>
                <a:cs typeface="Arial" pitchFamily="34" charset="-120"/>
              </a:rPr>
              <a:t>Extra sauce bottles</a:t>
            </a:r>
            <a:endParaRPr lang="en-US" sz="1300" dirty="0"/>
          </a:p>
        </p:txBody>
      </p:sp>
      <p:sp>
        <p:nvSpPr>
          <p:cNvPr id="35" name="Shape 32"/>
          <p:cNvSpPr/>
          <p:nvPr/>
        </p:nvSpPr>
        <p:spPr>
          <a:xfrm>
            <a:off x="4069080" y="6409944"/>
            <a:ext cx="731520" cy="256032"/>
          </a:xfrm>
          <a:prstGeom prst="roundRect">
            <a:avLst>
              <a:gd name="adj" fmla="val 21429"/>
            </a:avLst>
          </a:prstGeom>
          <a:solidFill>
            <a:srgbClr val="FFFFFF"/>
          </a:solidFill>
          <a:ln w="19050">
            <a:solidFill>
              <a:srgbClr val="0848A8"/>
            </a:solidFill>
            <a:prstDash val="solid"/>
          </a:ln>
        </p:spPr>
      </p:sp>
      <p:sp>
        <p:nvSpPr>
          <p:cNvPr id="36" name="Text 33"/>
          <p:cNvSpPr txBox="1"/>
          <p:nvPr/>
        </p:nvSpPr>
        <p:spPr>
          <a:xfrm>
            <a:off x="4937760" y="6345936"/>
            <a:ext cx="777240" cy="384048"/>
          </a:xfrm>
          <a:prstGeom prst="rect">
            <a:avLst/>
          </a:prstGeom>
          <a:noFill/>
          <a:ln/>
        </p:spPr>
        <p:txBody>
          <a:bodyPr wrap="square" lIns="0" tIns="0" rIns="0" bIns="0" rtlCol="0" anchor="ctr"/>
          <a:lstStyle/>
          <a:p>
            <a:pPr indent="0" marL="0">
              <a:buNone/>
            </a:pPr>
            <a:r>
              <a:rPr lang="en-US" sz="1300" dirty="0">
                <a:solidFill>
                  <a:srgbClr val="4A5568"/>
                </a:solidFill>
                <a:latin typeface="Arial" pitchFamily="34" charset="0"/>
                <a:ea typeface="Arial" pitchFamily="34" charset="-122"/>
                <a:cs typeface="Arial" pitchFamily="34" charset="-120"/>
              </a:rPr>
              <a:t>× $7</a:t>
            </a:r>
            <a:endParaRPr lang="en-US" sz="1300" dirty="0"/>
          </a:p>
        </p:txBody>
      </p:sp>
      <p:sp>
        <p:nvSpPr>
          <p:cNvPr id="37" name="Text 34"/>
          <p:cNvSpPr txBox="1"/>
          <p:nvPr/>
        </p:nvSpPr>
        <p:spPr>
          <a:xfrm>
            <a:off x="5806440" y="6345936"/>
            <a:ext cx="365760" cy="384048"/>
          </a:xfrm>
          <a:prstGeom prst="rect">
            <a:avLst/>
          </a:prstGeom>
          <a:noFill/>
          <a:ln/>
        </p:spPr>
        <p:txBody>
          <a:bodyPr wrap="square" lIns="0" tIns="0" rIns="0" bIns="0" rtlCol="0" anchor="ctr"/>
          <a:lstStyle/>
          <a:p>
            <a:pPr indent="0" marL="0">
              <a:buNone/>
            </a:pPr>
            <a:r>
              <a:rPr lang="en-US" sz="1300" dirty="0">
                <a:solidFill>
                  <a:srgbClr val="1B2433"/>
                </a:solidFill>
                <a:latin typeface="Arial" pitchFamily="34" charset="0"/>
                <a:ea typeface="Arial" pitchFamily="34" charset="-122"/>
                <a:cs typeface="Arial" pitchFamily="34" charset="-120"/>
              </a:rPr>
              <a:t>= $</a:t>
            </a:r>
            <a:endParaRPr lang="en-US" sz="1300" dirty="0"/>
          </a:p>
        </p:txBody>
      </p:sp>
      <p:sp>
        <p:nvSpPr>
          <p:cNvPr id="38" name="Shape 35"/>
          <p:cNvSpPr/>
          <p:nvPr/>
        </p:nvSpPr>
        <p:spPr>
          <a:xfrm>
            <a:off x="6172200" y="6620256"/>
            <a:ext cx="1005840" cy="0"/>
          </a:xfrm>
          <a:prstGeom prst="line">
            <a:avLst/>
          </a:prstGeom>
          <a:noFill/>
          <a:ln w="12700">
            <a:solidFill>
              <a:srgbClr val="8A94A6"/>
            </a:solidFill>
            <a:prstDash val="solid"/>
          </a:ln>
        </p:spPr>
      </p:sp>
      <p:sp>
        <p:nvSpPr>
          <p:cNvPr id="39" name="Shape 36"/>
          <p:cNvSpPr/>
          <p:nvPr/>
        </p:nvSpPr>
        <p:spPr>
          <a:xfrm>
            <a:off x="457200" y="6729984"/>
            <a:ext cx="6858000" cy="384048"/>
          </a:xfrm>
          <a:prstGeom prst="rect">
            <a:avLst/>
          </a:prstGeom>
          <a:solidFill>
            <a:srgbClr val="FFFFFF"/>
          </a:solidFill>
          <a:ln w="19050">
            <a:solidFill>
              <a:srgbClr val="0848A8"/>
            </a:solidFill>
            <a:prstDash val="solid"/>
          </a:ln>
        </p:spPr>
      </p:sp>
      <p:sp>
        <p:nvSpPr>
          <p:cNvPr id="40" name="Text 37"/>
          <p:cNvSpPr txBox="1"/>
          <p:nvPr/>
        </p:nvSpPr>
        <p:spPr>
          <a:xfrm>
            <a:off x="594360" y="6729984"/>
            <a:ext cx="5029200" cy="384048"/>
          </a:xfrm>
          <a:prstGeom prst="rect">
            <a:avLst/>
          </a:prstGeom>
          <a:noFill/>
          <a:ln/>
        </p:spPr>
        <p:txBody>
          <a:bodyPr wrap="square" lIns="0" tIns="0" rIns="0" bIns="0" rtlCol="0" anchor="ctr"/>
          <a:lstStyle/>
          <a:p>
            <a:pPr algn="r" indent="0" marL="0">
              <a:buNone/>
            </a:pPr>
            <a:r>
              <a:rPr lang="en-US" sz="1300" b="1" dirty="0">
                <a:solidFill>
                  <a:srgbClr val="0848A8"/>
                </a:solidFill>
                <a:latin typeface="Arial" pitchFamily="34" charset="0"/>
                <a:ea typeface="Arial" pitchFamily="34" charset="-122"/>
                <a:cs typeface="Arial" pitchFamily="34" charset="-120"/>
              </a:rPr>
              <a:t>TOTAL</a:t>
            </a:r>
            <a:endParaRPr lang="en-US" sz="1300" dirty="0"/>
          </a:p>
        </p:txBody>
      </p:sp>
      <p:sp>
        <p:nvSpPr>
          <p:cNvPr id="41" name="Text 38"/>
          <p:cNvSpPr txBox="1"/>
          <p:nvPr/>
        </p:nvSpPr>
        <p:spPr>
          <a:xfrm>
            <a:off x="5806440" y="6729984"/>
            <a:ext cx="365760" cy="384048"/>
          </a:xfrm>
          <a:prstGeom prst="rect">
            <a:avLst/>
          </a:prstGeom>
          <a:noFill/>
          <a:ln/>
        </p:spPr>
        <p:txBody>
          <a:bodyPr wrap="square" lIns="0" tIns="0" rIns="0" bIns="0" rtlCol="0" anchor="ctr"/>
          <a:lstStyle/>
          <a:p>
            <a:pPr indent="0" marL="0">
              <a:buNone/>
            </a:pPr>
            <a:r>
              <a:rPr lang="en-US" sz="1300" b="1" dirty="0">
                <a:solidFill>
                  <a:srgbClr val="1B2433"/>
                </a:solidFill>
                <a:latin typeface="Arial" pitchFamily="34" charset="0"/>
                <a:ea typeface="Arial" pitchFamily="34" charset="-122"/>
                <a:cs typeface="Arial" pitchFamily="34" charset="-120"/>
              </a:rPr>
              <a:t>$</a:t>
            </a:r>
            <a:endParaRPr lang="en-US" sz="1300" dirty="0"/>
          </a:p>
        </p:txBody>
      </p:sp>
      <p:sp>
        <p:nvSpPr>
          <p:cNvPr id="42" name="Shape 39"/>
          <p:cNvSpPr/>
          <p:nvPr/>
        </p:nvSpPr>
        <p:spPr>
          <a:xfrm>
            <a:off x="6172200" y="7004304"/>
            <a:ext cx="1005840" cy="0"/>
          </a:xfrm>
          <a:prstGeom prst="line">
            <a:avLst/>
          </a:prstGeom>
          <a:noFill/>
          <a:ln w="12700">
            <a:solidFill>
              <a:srgbClr val="1B2433"/>
            </a:solidFill>
            <a:prstDash val="solid"/>
          </a:ln>
        </p:spPr>
      </p:sp>
      <p:sp>
        <p:nvSpPr>
          <p:cNvPr id="43" name="Shape 40"/>
          <p:cNvSpPr/>
          <p:nvPr/>
        </p:nvSpPr>
        <p:spPr>
          <a:xfrm>
            <a:off x="457200" y="7342632"/>
            <a:ext cx="6858000" cy="457200"/>
          </a:xfrm>
          <a:prstGeom prst="roundRect">
            <a:avLst>
              <a:gd name="adj" fmla="val 20000"/>
            </a:avLst>
          </a:prstGeom>
          <a:solidFill>
            <a:srgbClr val="FFFFFF"/>
          </a:solidFill>
          <a:ln w="25400">
            <a:solidFill>
              <a:srgbClr val="C99A00"/>
            </a:solidFill>
            <a:prstDash val="solid"/>
          </a:ln>
        </p:spPr>
      </p:sp>
      <p:sp>
        <p:nvSpPr>
          <p:cNvPr id="44" name="Text 41"/>
          <p:cNvSpPr txBox="1"/>
          <p:nvPr/>
        </p:nvSpPr>
        <p:spPr>
          <a:xfrm>
            <a:off x="457200" y="7342632"/>
            <a:ext cx="6858000" cy="457200"/>
          </a:xfrm>
          <a:prstGeom prst="rect">
            <a:avLst/>
          </a:prstGeom>
          <a:noFill/>
          <a:ln/>
        </p:spPr>
        <p:txBody>
          <a:bodyPr wrap="square" lIns="0" tIns="0" rIns="0" bIns="0" rtlCol="0" anchor="ctr"/>
          <a:lstStyle/>
          <a:p>
            <a:pPr algn="ctr" indent="0" marL="0">
              <a:buNone/>
            </a:pPr>
            <a:r>
              <a:rPr lang="en-US" sz="1500" b="1" dirty="0">
                <a:solidFill>
                  <a:srgbClr val="0848A8"/>
                </a:solidFill>
                <a:latin typeface="Arial" pitchFamily="34" charset="0"/>
                <a:ea typeface="Arial" pitchFamily="34" charset="-122"/>
                <a:cs typeface="Arial" pitchFamily="34" charset="-120"/>
              </a:rPr>
              <a:t>Please return by Thu, Nov 12</a:t>
            </a:r>
            <a:pPr algn="ctr" indent="0" marL="0">
              <a:buNone/>
            </a:pPr>
            <a:r>
              <a:rPr lang="en-US" sz="1500" dirty="0">
                <a:solidFill>
                  <a:srgbClr val="8A94A6"/>
                </a:solidFill>
                <a:latin typeface="Arial" pitchFamily="34" charset="0"/>
                <a:ea typeface="Arial" pitchFamily="34" charset="-122"/>
                <a:cs typeface="Arial" pitchFamily="34" charset="-120"/>
              </a:rPr>
              <a:t>     |     </a:t>
            </a:r>
            <a:pPr algn="ctr" indent="0" marL="0">
              <a:buNone/>
            </a:pPr>
            <a:r>
              <a:rPr lang="en-US" sz="1500" b="1" dirty="0">
                <a:solidFill>
                  <a:srgbClr val="0848A8"/>
                </a:solidFill>
                <a:latin typeface="Arial" pitchFamily="34" charset="0"/>
                <a:ea typeface="Arial" pitchFamily="34" charset="-122"/>
                <a:cs typeface="Arial" pitchFamily="34" charset="-120"/>
              </a:rPr>
              <a:t>Pickup / delivery Fri, Nov 20</a:t>
            </a:r>
            <a:endParaRPr lang="en-US" sz="1500" dirty="0"/>
          </a:p>
        </p:txBody>
      </p:sp>
      <p:sp>
        <p:nvSpPr>
          <p:cNvPr id="45" name="Shape 42"/>
          <p:cNvSpPr/>
          <p:nvPr/>
        </p:nvSpPr>
        <p:spPr>
          <a:xfrm>
            <a:off x="457200" y="7982712"/>
            <a:ext cx="6858000" cy="1709928"/>
          </a:xfrm>
          <a:prstGeom prst="roundRect">
            <a:avLst>
              <a:gd name="adj" fmla="val 6417"/>
            </a:avLst>
          </a:prstGeom>
          <a:solidFill>
            <a:srgbClr val="FFFFFF">
              <a:alpha val="0"/>
            </a:srgbClr>
          </a:solidFill>
          <a:ln w="19050">
            <a:solidFill>
              <a:srgbClr val="0848A8"/>
            </a:solidFill>
            <a:prstDash val="dash"/>
          </a:ln>
        </p:spPr>
      </p:sp>
      <p:sp>
        <p:nvSpPr>
          <p:cNvPr id="46" name="Text 43"/>
          <p:cNvSpPr txBox="1"/>
          <p:nvPr/>
        </p:nvSpPr>
        <p:spPr>
          <a:xfrm>
            <a:off x="685800" y="8092440"/>
            <a:ext cx="4114800" cy="274320"/>
          </a:xfrm>
          <a:prstGeom prst="rect">
            <a:avLst/>
          </a:prstGeom>
          <a:noFill/>
          <a:ln/>
        </p:spPr>
        <p:txBody>
          <a:bodyPr wrap="square" lIns="0" tIns="0" rIns="0" bIns="0" rtlCol="0" anchor="ctr"/>
          <a:lstStyle/>
          <a:p>
            <a:pPr indent="0" marL="0">
              <a:buNone/>
            </a:pPr>
            <a:r>
              <a:rPr lang="en-US" sz="1200" b="1" spc="200" kern="0" dirty="0">
                <a:solidFill>
                  <a:srgbClr val="0848A8"/>
                </a:solidFill>
                <a:latin typeface="Arial" pitchFamily="34" charset="0"/>
                <a:ea typeface="Arial" pitchFamily="34" charset="-122"/>
                <a:cs typeface="Arial" pitchFamily="34" charset="-120"/>
              </a:rPr>
              <a:t>PLEASE RETURN THIS FORM TO</a:t>
            </a:r>
            <a:endParaRPr lang="en-US" sz="1200" dirty="0"/>
          </a:p>
        </p:txBody>
      </p:sp>
      <p:sp>
        <p:nvSpPr>
          <p:cNvPr id="47" name="Text 44"/>
          <p:cNvSpPr txBox="1"/>
          <p:nvPr/>
        </p:nvSpPr>
        <p:spPr>
          <a:xfrm>
            <a:off x="685800" y="8348472"/>
            <a:ext cx="6400800" cy="256032"/>
          </a:xfrm>
          <a:prstGeom prst="rect">
            <a:avLst/>
          </a:prstGeom>
          <a:noFill/>
          <a:ln/>
        </p:spPr>
        <p:txBody>
          <a:bodyPr wrap="square" lIns="0" tIns="0" rIns="0" bIns="0" rtlCol="0" anchor="ctr"/>
          <a:lstStyle/>
          <a:p>
            <a:pPr indent="0" marL="0">
              <a:buNone/>
            </a:pPr>
            <a:r>
              <a:rPr lang="en-US" sz="1100" dirty="0">
                <a:solidFill>
                  <a:srgbClr val="4A5568"/>
                </a:solidFill>
                <a:latin typeface="Arial" pitchFamily="34" charset="0"/>
                <a:ea typeface="Arial" pitchFamily="34" charset="-122"/>
                <a:cs typeface="Arial" pitchFamily="34" charset="-120"/>
              </a:rPr>
              <a:t>Drop it in our mailbox or text us your order. We'll confirm and deliver on Nov 20.</a:t>
            </a:r>
            <a:endParaRPr lang="en-US" sz="1100" dirty="0"/>
          </a:p>
        </p:txBody>
      </p:sp>
      <p:sp>
        <p:nvSpPr>
          <p:cNvPr id="48" name="Text 45"/>
          <p:cNvSpPr txBox="1"/>
          <p:nvPr/>
        </p:nvSpPr>
        <p:spPr>
          <a:xfrm>
            <a:off x="685800" y="8604504"/>
            <a:ext cx="960120" cy="320040"/>
          </a:xfrm>
          <a:prstGeom prst="rect">
            <a:avLst/>
          </a:prstGeom>
          <a:noFill/>
          <a:ln/>
        </p:spPr>
        <p:txBody>
          <a:bodyPr wrap="square" lIns="0" tIns="0" rIns="0" bIns="0" rtlCol="0" anchor="b"/>
          <a:lstStyle/>
          <a:p>
            <a:pPr indent="0" marL="0">
              <a:buNone/>
            </a:pPr>
            <a:r>
              <a:rPr lang="en-US" sz="1300" b="1" dirty="0">
                <a:solidFill>
                  <a:srgbClr val="1B2433"/>
                </a:solidFill>
                <a:latin typeface="Arial" pitchFamily="34" charset="0"/>
                <a:ea typeface="Arial" pitchFamily="34" charset="-122"/>
                <a:cs typeface="Arial" pitchFamily="34" charset="-120"/>
              </a:rPr>
              <a:t>Cub Scout:</a:t>
            </a:r>
            <a:endParaRPr lang="en-US" sz="1300" dirty="0"/>
          </a:p>
        </p:txBody>
      </p:sp>
      <p:sp>
        <p:nvSpPr>
          <p:cNvPr id="49" name="Shape 46"/>
          <p:cNvSpPr/>
          <p:nvPr/>
        </p:nvSpPr>
        <p:spPr>
          <a:xfrm>
            <a:off x="1691640" y="8942832"/>
            <a:ext cx="5394960" cy="0"/>
          </a:xfrm>
          <a:prstGeom prst="line">
            <a:avLst/>
          </a:prstGeom>
          <a:noFill/>
          <a:ln w="12700">
            <a:solidFill>
              <a:srgbClr val="8A94A6"/>
            </a:solidFill>
            <a:prstDash val="solid"/>
          </a:ln>
        </p:spPr>
      </p:sp>
      <p:sp>
        <p:nvSpPr>
          <p:cNvPr id="50" name="Text 47"/>
          <p:cNvSpPr txBox="1"/>
          <p:nvPr/>
        </p:nvSpPr>
        <p:spPr>
          <a:xfrm>
            <a:off x="685800" y="8942832"/>
            <a:ext cx="960120" cy="320040"/>
          </a:xfrm>
          <a:prstGeom prst="rect">
            <a:avLst/>
          </a:prstGeom>
          <a:noFill/>
          <a:ln/>
        </p:spPr>
        <p:txBody>
          <a:bodyPr wrap="square" lIns="0" tIns="0" rIns="0" bIns="0" rtlCol="0" anchor="b"/>
          <a:lstStyle/>
          <a:p>
            <a:pPr indent="0" marL="0">
              <a:buNone/>
            </a:pPr>
            <a:r>
              <a:rPr lang="en-US" sz="1300" b="1" dirty="0">
                <a:solidFill>
                  <a:srgbClr val="1B2433"/>
                </a:solidFill>
                <a:latin typeface="Arial" pitchFamily="34" charset="0"/>
                <a:ea typeface="Arial" pitchFamily="34" charset="-122"/>
                <a:cs typeface="Arial" pitchFamily="34" charset="-120"/>
              </a:rPr>
              <a:t>Address:</a:t>
            </a:r>
            <a:endParaRPr lang="en-US" sz="1300" dirty="0"/>
          </a:p>
        </p:txBody>
      </p:sp>
      <p:sp>
        <p:nvSpPr>
          <p:cNvPr id="51" name="Shape 48"/>
          <p:cNvSpPr/>
          <p:nvPr/>
        </p:nvSpPr>
        <p:spPr>
          <a:xfrm>
            <a:off x="1691640" y="9281160"/>
            <a:ext cx="5394960" cy="0"/>
          </a:xfrm>
          <a:prstGeom prst="line">
            <a:avLst/>
          </a:prstGeom>
          <a:noFill/>
          <a:ln w="12700">
            <a:solidFill>
              <a:srgbClr val="8A94A6"/>
            </a:solidFill>
            <a:prstDash val="solid"/>
          </a:ln>
        </p:spPr>
      </p:sp>
      <p:sp>
        <p:nvSpPr>
          <p:cNvPr id="52" name="Text 49"/>
          <p:cNvSpPr txBox="1"/>
          <p:nvPr/>
        </p:nvSpPr>
        <p:spPr>
          <a:xfrm>
            <a:off x="685800" y="9281160"/>
            <a:ext cx="960120" cy="320040"/>
          </a:xfrm>
          <a:prstGeom prst="rect">
            <a:avLst/>
          </a:prstGeom>
          <a:noFill/>
          <a:ln/>
        </p:spPr>
        <p:txBody>
          <a:bodyPr wrap="square" lIns="0" tIns="0" rIns="0" bIns="0" rtlCol="0" anchor="b"/>
          <a:lstStyle/>
          <a:p>
            <a:pPr indent="0" marL="0">
              <a:buNone/>
            </a:pPr>
            <a:r>
              <a:rPr lang="en-US" sz="1300" b="1" dirty="0">
                <a:solidFill>
                  <a:srgbClr val="1B2433"/>
                </a:solidFill>
                <a:latin typeface="Arial" pitchFamily="34" charset="0"/>
                <a:ea typeface="Arial" pitchFamily="34" charset="-122"/>
                <a:cs typeface="Arial" pitchFamily="34" charset="-120"/>
              </a:rPr>
              <a:t>Phone:</a:t>
            </a:r>
            <a:endParaRPr lang="en-US" sz="1300" dirty="0"/>
          </a:p>
        </p:txBody>
      </p:sp>
      <p:sp>
        <p:nvSpPr>
          <p:cNvPr id="53" name="Shape 50"/>
          <p:cNvSpPr/>
          <p:nvPr/>
        </p:nvSpPr>
        <p:spPr>
          <a:xfrm>
            <a:off x="1691640" y="9619488"/>
            <a:ext cx="5394960" cy="0"/>
          </a:xfrm>
          <a:prstGeom prst="line">
            <a:avLst/>
          </a:prstGeom>
          <a:noFill/>
          <a:ln w="12700">
            <a:solidFill>
              <a:srgbClr val="8A94A6"/>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Pack 471 Pork Butt Mailbox Order Form</dc:title>
  <dc:subject>PptxGenJS Presentation</dc:subject>
  <dc:creator>PptxGenJS</dc:creator>
  <cp:lastModifiedBy>PptxGenJS</cp:lastModifiedBy>
  <cp:revision>1</cp:revision>
  <dcterms:created xsi:type="dcterms:W3CDTF">2026-10-04T11:08:17Z</dcterms:created>
  <dcterms:modified xsi:type="dcterms:W3CDTF">2026-10-04T11:08:17Z</dcterms:modified>
</cp:coreProperties>
</file>