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7772400" cy="10058400"/>
  <p:notesSz cx="10058400" cy="7772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Scout families: click each line in the 'Please return this form to' box to type your Scout's name, address and phone. Print and leave copies in neighbors' mailboxes. Customers fill in the top half.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ORM">
    <p:bg>
      <p:bgPr>
        <a:solidFill>
          <a:srgbClr val="FFFFFF"/>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1691640" y="8476488"/>
            <a:ext cx="5394960" cy="320040"/>
          </a:xfrm>
          <a:prstGeom prst="rect">
            <a:avLst/>
          </a:prstGeom>
          <a:noFill/>
          <a:ln/>
        </p:spPr>
        <p:txBody>
          <a:bodyPr wrap="square" rtlCol="0"/>
          <a:lstStyle>
            <a:lvl1pPr indent="0" marL="0">
              <a:buNone/>
              <a:defRPr lang="en-US" sz="1300" dirty="0">
                <a:solidFill>
                  <a:srgbClr val="1B2433"/>
                </a:solidFill>
                <a:latin typeface="Arial" pitchFamily="34" charset="0"/>
                <a:ea typeface="Arial" pitchFamily="34" charset="-122"/>
                <a:cs typeface="Arial" pitchFamily="34" charset="-120"/>
              </a:defRPr>
            </a:lvl1pPr>
          </a:lstStyle>
          <a:p>
            <a:pPr indent="0" marL="0">
              <a:buNone/>
            </a:pPr>
            <a:r>
              <a:rPr lang="en-US" sz="1300" dirty="0">
                <a:solidFill>
                  <a:srgbClr val="1B2433"/>
                </a:solidFill>
                <a:latin typeface="Arial" pitchFamily="34" charset="0"/>
                <a:ea typeface="Arial" pitchFamily="34" charset="-122"/>
                <a:cs typeface="Arial" pitchFamily="34" charset="-120"/>
              </a:rPr>
              <a:t>Click to type your Scout's name</a:t>
            </a:r>
            <a:endParaRPr lang="en-US" sz="1300" dirty="0"/>
          </a:p>
        </p:txBody>
      </p:sp>
      <p:sp>
        <p:nvSpPr>
          <p:cNvPr id="3" name="Text 0"/>
          <p:cNvSpPr/>
          <p:nvPr>
            <p:ph idx="101" type="body" hasCustomPrompt="1"/>
          </p:nvPr>
        </p:nvSpPr>
        <p:spPr>
          <a:xfrm>
            <a:off x="1691640" y="8842248"/>
            <a:ext cx="5394960" cy="320040"/>
          </a:xfrm>
          <a:prstGeom prst="rect">
            <a:avLst/>
          </a:prstGeom>
          <a:noFill/>
          <a:ln/>
        </p:spPr>
        <p:txBody>
          <a:bodyPr wrap="square" rtlCol="0"/>
          <a:lstStyle>
            <a:lvl1pPr indent="0" marL="0">
              <a:buNone/>
              <a:defRPr lang="en-US" sz="1300" dirty="0">
                <a:solidFill>
                  <a:srgbClr val="1B2433"/>
                </a:solidFill>
                <a:latin typeface="Arial" pitchFamily="34" charset="0"/>
                <a:ea typeface="Arial" pitchFamily="34" charset="-122"/>
                <a:cs typeface="Arial" pitchFamily="34" charset="-120"/>
              </a:defRPr>
            </a:lvl1pPr>
          </a:lstStyle>
          <a:p>
            <a:pPr indent="0" marL="0">
              <a:buNone/>
            </a:pPr>
            <a:r>
              <a:rPr lang="en-US" sz="1300" dirty="0">
                <a:solidFill>
                  <a:srgbClr val="1B2433"/>
                </a:solidFill>
                <a:latin typeface="Arial" pitchFamily="34" charset="0"/>
                <a:ea typeface="Arial" pitchFamily="34" charset="-122"/>
                <a:cs typeface="Arial" pitchFamily="34" charset="-120"/>
              </a:rPr>
              <a:t>Click to type your street address</a:t>
            </a:r>
            <a:endParaRPr lang="en-US" sz="1300" dirty="0"/>
          </a:p>
        </p:txBody>
      </p:sp>
      <p:sp>
        <p:nvSpPr>
          <p:cNvPr id="4" name="Text 0"/>
          <p:cNvSpPr/>
          <p:nvPr>
            <p:ph idx="102" type="body" hasCustomPrompt="1"/>
          </p:nvPr>
        </p:nvSpPr>
        <p:spPr>
          <a:xfrm>
            <a:off x="1691640" y="9208008"/>
            <a:ext cx="5394960" cy="320040"/>
          </a:xfrm>
          <a:prstGeom prst="rect">
            <a:avLst/>
          </a:prstGeom>
          <a:noFill/>
          <a:ln/>
        </p:spPr>
        <p:txBody>
          <a:bodyPr wrap="square" rtlCol="0"/>
          <a:lstStyle>
            <a:lvl1pPr indent="0" marL="0">
              <a:buNone/>
              <a:defRPr lang="en-US" sz="1300" dirty="0">
                <a:solidFill>
                  <a:srgbClr val="1B2433"/>
                </a:solidFill>
                <a:latin typeface="Arial" pitchFamily="34" charset="0"/>
                <a:ea typeface="Arial" pitchFamily="34" charset="-122"/>
                <a:cs typeface="Arial" pitchFamily="34" charset="-120"/>
              </a:defRPr>
            </a:lvl1pPr>
          </a:lstStyle>
          <a:p>
            <a:pPr indent="0" marL="0">
              <a:buNone/>
            </a:pPr>
            <a:r>
              <a:rPr lang="en-US" sz="1300" dirty="0">
                <a:solidFill>
                  <a:srgbClr val="1B2433"/>
                </a:solidFill>
                <a:latin typeface="Arial" pitchFamily="34" charset="0"/>
                <a:ea typeface="Arial" pitchFamily="34" charset="-122"/>
                <a:cs typeface="Arial" pitchFamily="34" charset="-120"/>
              </a:rPr>
              <a:t>Click to type your phone number</a:t>
            </a:r>
            <a:endParaRPr lang="en-US" sz="13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1691640" y="8476488"/>
            <a:ext cx="5394960" cy="320040"/>
          </a:xfrm>
          <a:prstGeom prst="rect">
            <a:avLst/>
          </a:prstGeom>
          <a:noFill/>
          <a:ln/>
        </p:spPr>
        <p:txBody>
          <a:bodyPr wrap="square" lIns="0" tIns="0" rIns="0" bIns="0" rtlCol="0" anchor="b"/>
          <a:lstStyle/>
          <a:p>
            <a:pPr indent="0" marL="0">
              <a:buNone/>
            </a:pPr>
            <a:endParaRPr lang="en-US" sz="1300" dirty="0"/>
          </a:p>
        </p:txBody>
      </p:sp>
      <p:sp>
        <p:nvSpPr>
          <p:cNvPr id="3" name="Text 0"/>
          <p:cNvSpPr/>
          <p:nvPr>
            <p:ph idx="101" type="body" hasCustomPrompt="1"/>
          </p:nvPr>
        </p:nvSpPr>
        <p:spPr>
          <a:xfrm>
            <a:off x="1691640" y="8842248"/>
            <a:ext cx="5394960" cy="320040"/>
          </a:xfrm>
          <a:prstGeom prst="rect">
            <a:avLst/>
          </a:prstGeom>
          <a:noFill/>
          <a:ln/>
        </p:spPr>
        <p:txBody>
          <a:bodyPr wrap="square" lIns="0" tIns="0" rIns="0" bIns="0" rtlCol="0" anchor="b"/>
          <a:lstStyle/>
          <a:p>
            <a:pPr indent="0" marL="0">
              <a:buNone/>
            </a:pPr>
            <a:endParaRPr lang="en-US" sz="1300" dirty="0"/>
          </a:p>
        </p:txBody>
      </p:sp>
      <p:sp>
        <p:nvSpPr>
          <p:cNvPr id="4" name="Text 0"/>
          <p:cNvSpPr/>
          <p:nvPr>
            <p:ph idx="102" type="body" hasCustomPrompt="1"/>
          </p:nvPr>
        </p:nvSpPr>
        <p:spPr>
          <a:xfrm>
            <a:off x="1691640" y="9208008"/>
            <a:ext cx="5394960" cy="320040"/>
          </a:xfrm>
          <a:prstGeom prst="rect">
            <a:avLst/>
          </a:prstGeom>
          <a:noFill/>
          <a:ln/>
        </p:spPr>
        <p:txBody>
          <a:bodyPr wrap="square" lIns="0" tIns="0" rIns="0" bIns="0" rtlCol="0" anchor="b"/>
          <a:lstStyle/>
          <a:p>
            <a:pPr indent="0" marL="0">
              <a:buNone/>
            </a:pPr>
            <a:endParaRPr lang="en-US" sz="1300" dirty="0"/>
          </a:p>
        </p:txBody>
      </p:sp>
      <p:pic>
        <p:nvPicPr>
          <p:cNvPr id="5" name="Image 0" descr="Zeigler's BBQ and Cub Scouts Pack 471, Atlanta Area Council">    </p:cNvPr>
          <p:cNvPicPr>
            <a:picLocks noChangeAspect="1"/>
          </p:cNvPicPr>
          <p:nvPr/>
        </p:nvPicPr>
        <p:blipFill>
          <a:blip r:embed="rId1"/>
          <a:stretch>
            <a:fillRect/>
          </a:stretch>
        </p:blipFill>
        <p:spPr>
          <a:xfrm>
            <a:off x="1645920" y="320040"/>
            <a:ext cx="4480560" cy="1106424"/>
          </a:xfrm>
          <a:prstGeom prst="rect">
            <a:avLst/>
          </a:prstGeom>
        </p:spPr>
      </p:pic>
      <p:sp>
        <p:nvSpPr>
          <p:cNvPr id="6" name="Text 3"/>
          <p:cNvSpPr txBox="1"/>
          <p:nvPr/>
        </p:nvSpPr>
        <p:spPr>
          <a:xfrm>
            <a:off x="457200" y="1554480"/>
            <a:ext cx="6858000" cy="502920"/>
          </a:xfrm>
          <a:prstGeom prst="rect">
            <a:avLst/>
          </a:prstGeom>
          <a:noFill/>
          <a:ln/>
        </p:spPr>
        <p:txBody>
          <a:bodyPr wrap="square" lIns="0" tIns="0" rIns="0" bIns="0" rtlCol="0" anchor="ctr"/>
          <a:lstStyle/>
          <a:p>
            <a:pPr algn="ctr" indent="0" marL="0">
              <a:buNone/>
            </a:pPr>
            <a:r>
              <a:rPr lang="en-US" sz="2800" b="1" dirty="0">
                <a:solidFill>
                  <a:srgbClr val="0848A8"/>
                </a:solidFill>
                <a:latin typeface="Arial" pitchFamily="34" charset="0"/>
                <a:ea typeface="Arial" pitchFamily="34" charset="-122"/>
                <a:cs typeface="Arial" pitchFamily="34" charset="-120"/>
              </a:rPr>
              <a:t>SMOKED PORK BUTT ORDER FORM</a:t>
            </a:r>
            <a:endParaRPr lang="en-US" sz="2800" dirty="0"/>
          </a:p>
        </p:txBody>
      </p:sp>
      <p:sp>
        <p:nvSpPr>
          <p:cNvPr id="7" name="Text 4"/>
          <p:cNvSpPr txBox="1"/>
          <p:nvPr/>
        </p:nvSpPr>
        <p:spPr>
          <a:xfrm>
            <a:off x="457200" y="2075688"/>
            <a:ext cx="6858000" cy="274320"/>
          </a:xfrm>
          <a:prstGeom prst="rect">
            <a:avLst/>
          </a:prstGeom>
          <a:noFill/>
          <a:ln/>
        </p:spPr>
        <p:txBody>
          <a:bodyPr wrap="square" lIns="0" tIns="0" rIns="0" bIns="0" rtlCol="0" anchor="ctr"/>
          <a:lstStyle/>
          <a:p>
            <a:pPr algn="ctr" indent="0" marL="0">
              <a:buNone/>
            </a:pPr>
            <a:r>
              <a:rPr lang="en-US" sz="1200" dirty="0">
                <a:solidFill>
                  <a:srgbClr val="4A5568"/>
                </a:solidFill>
                <a:latin typeface="Arial" pitchFamily="34" charset="0"/>
                <a:ea typeface="Arial" pitchFamily="34" charset="-122"/>
                <a:cs typeface="Arial" pitchFamily="34" charset="-120"/>
              </a:rPr>
              <a:t>From Zeigler's BBQ &amp; Catering  ·  $50 each, includes a bottle of sauce  ·  Extra sauce $7</a:t>
            </a:r>
            <a:endParaRPr lang="en-US" sz="1200" dirty="0"/>
          </a:p>
        </p:txBody>
      </p:sp>
      <p:sp>
        <p:nvSpPr>
          <p:cNvPr id="8" name="Text 5"/>
          <p:cNvSpPr txBox="1"/>
          <p:nvPr/>
        </p:nvSpPr>
        <p:spPr>
          <a:xfrm>
            <a:off x="822960" y="2395728"/>
            <a:ext cx="6126480" cy="457200"/>
          </a:xfrm>
          <a:prstGeom prst="rect">
            <a:avLst/>
          </a:prstGeom>
          <a:noFill/>
          <a:ln/>
        </p:spPr>
        <p:txBody>
          <a:bodyPr wrap="square" lIns="0" tIns="0" rIns="0" bIns="0" rtlCol="0" anchor="ctr"/>
          <a:lstStyle/>
          <a:p>
            <a:pPr algn="ctr" indent="0" marL="0">
              <a:lnSpc>
                <a:spcPct val="110000"/>
              </a:lnSpc>
              <a:buNone/>
            </a:pPr>
            <a:r>
              <a:rPr lang="en-US" sz="1150" dirty="0">
                <a:solidFill>
                  <a:srgbClr val="1B2433"/>
                </a:solidFill>
                <a:latin typeface="Arial" pitchFamily="34" charset="0"/>
                <a:ea typeface="Arial" pitchFamily="34" charset="-122"/>
                <a:cs typeface="Arial" pitchFamily="34" charset="-120"/>
              </a:rPr>
              <a:t>Buy one for your table, or donate one to our local first responders. For every 10 sold, Cub Scout Pack 471 gives $25 to the Cobb County Schools school lunch fund.</a:t>
            </a:r>
            <a:endParaRPr lang="en-US" sz="1150" dirty="0"/>
          </a:p>
        </p:txBody>
      </p:sp>
      <p:sp>
        <p:nvSpPr>
          <p:cNvPr id="9" name="Text 6"/>
          <p:cNvSpPr txBox="1"/>
          <p:nvPr/>
        </p:nvSpPr>
        <p:spPr>
          <a:xfrm>
            <a:off x="457200" y="3017520"/>
            <a:ext cx="6858000" cy="274320"/>
          </a:xfrm>
          <a:prstGeom prst="rect">
            <a:avLst/>
          </a:prstGeom>
          <a:noFill/>
          <a:ln/>
        </p:spPr>
        <p:txBody>
          <a:bodyPr wrap="square" lIns="0" tIns="0" rIns="0" bIns="0" rtlCol="0" anchor="ctr"/>
          <a:lstStyle/>
          <a:p>
            <a:pPr indent="0" marL="0">
              <a:buNone/>
            </a:pPr>
            <a:r>
              <a:rPr lang="en-US" sz="1200" b="1" spc="200" kern="0" dirty="0">
                <a:solidFill>
                  <a:srgbClr val="0848A8"/>
                </a:solidFill>
                <a:latin typeface="Arial" pitchFamily="34" charset="0"/>
                <a:ea typeface="Arial" pitchFamily="34" charset="-122"/>
                <a:cs typeface="Arial" pitchFamily="34" charset="-120"/>
              </a:rPr>
              <a:t>YOUR INFORMATION</a:t>
            </a:r>
            <a:endParaRPr lang="en-US" sz="1200" dirty="0"/>
          </a:p>
        </p:txBody>
      </p:sp>
      <p:sp>
        <p:nvSpPr>
          <p:cNvPr id="10" name="Text 7"/>
          <p:cNvSpPr txBox="1"/>
          <p:nvPr/>
        </p:nvSpPr>
        <p:spPr>
          <a:xfrm>
            <a:off x="457200" y="3383280"/>
            <a:ext cx="59436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Name:</a:t>
            </a:r>
            <a:endParaRPr lang="en-US" sz="1300" dirty="0"/>
          </a:p>
        </p:txBody>
      </p:sp>
      <p:sp>
        <p:nvSpPr>
          <p:cNvPr id="11" name="Shape 8"/>
          <p:cNvSpPr/>
          <p:nvPr/>
        </p:nvSpPr>
        <p:spPr>
          <a:xfrm>
            <a:off x="1097280" y="3721608"/>
            <a:ext cx="3017520" cy="0"/>
          </a:xfrm>
          <a:prstGeom prst="line">
            <a:avLst/>
          </a:prstGeom>
          <a:noFill/>
          <a:ln w="12700">
            <a:solidFill>
              <a:srgbClr val="8A94A6"/>
            </a:solidFill>
            <a:prstDash val="solid"/>
          </a:ln>
        </p:spPr>
      </p:sp>
      <p:sp>
        <p:nvSpPr>
          <p:cNvPr id="12" name="Text 9"/>
          <p:cNvSpPr txBox="1"/>
          <p:nvPr/>
        </p:nvSpPr>
        <p:spPr>
          <a:xfrm>
            <a:off x="4343400" y="3383280"/>
            <a:ext cx="64008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Phone:</a:t>
            </a:r>
            <a:endParaRPr lang="en-US" sz="1300" dirty="0"/>
          </a:p>
        </p:txBody>
      </p:sp>
      <p:sp>
        <p:nvSpPr>
          <p:cNvPr id="13" name="Shape 10"/>
          <p:cNvSpPr/>
          <p:nvPr/>
        </p:nvSpPr>
        <p:spPr>
          <a:xfrm>
            <a:off x="5029200" y="3721608"/>
            <a:ext cx="2286000" cy="0"/>
          </a:xfrm>
          <a:prstGeom prst="line">
            <a:avLst/>
          </a:prstGeom>
          <a:noFill/>
          <a:ln w="12700">
            <a:solidFill>
              <a:srgbClr val="8A94A6"/>
            </a:solidFill>
            <a:prstDash val="solid"/>
          </a:ln>
        </p:spPr>
      </p:sp>
      <p:sp>
        <p:nvSpPr>
          <p:cNvPr id="14" name="Text 11"/>
          <p:cNvSpPr txBox="1"/>
          <p:nvPr/>
        </p:nvSpPr>
        <p:spPr>
          <a:xfrm>
            <a:off x="457200" y="3858768"/>
            <a:ext cx="150876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Delivery address:</a:t>
            </a:r>
            <a:endParaRPr lang="en-US" sz="1300" dirty="0"/>
          </a:p>
        </p:txBody>
      </p:sp>
      <p:sp>
        <p:nvSpPr>
          <p:cNvPr id="15" name="Shape 12"/>
          <p:cNvSpPr/>
          <p:nvPr/>
        </p:nvSpPr>
        <p:spPr>
          <a:xfrm>
            <a:off x="2011680" y="4197096"/>
            <a:ext cx="5303520" cy="0"/>
          </a:xfrm>
          <a:prstGeom prst="line">
            <a:avLst/>
          </a:prstGeom>
          <a:noFill/>
          <a:ln w="12700">
            <a:solidFill>
              <a:srgbClr val="8A94A6"/>
            </a:solidFill>
            <a:prstDash val="solid"/>
          </a:ln>
        </p:spPr>
      </p:sp>
      <p:sp>
        <p:nvSpPr>
          <p:cNvPr id="16" name="Text 13"/>
          <p:cNvSpPr txBox="1"/>
          <p:nvPr/>
        </p:nvSpPr>
        <p:spPr>
          <a:xfrm>
            <a:off x="457200" y="4434840"/>
            <a:ext cx="6858000" cy="274320"/>
          </a:xfrm>
          <a:prstGeom prst="rect">
            <a:avLst/>
          </a:prstGeom>
          <a:noFill/>
          <a:ln/>
        </p:spPr>
        <p:txBody>
          <a:bodyPr wrap="square" lIns="0" tIns="0" rIns="0" bIns="0" rtlCol="0" anchor="ctr"/>
          <a:lstStyle/>
          <a:p>
            <a:pPr indent="0" marL="0">
              <a:buNone/>
            </a:pPr>
            <a:r>
              <a:rPr lang="en-US" sz="1200" b="1" spc="200" kern="0" dirty="0">
                <a:solidFill>
                  <a:srgbClr val="0848A8"/>
                </a:solidFill>
                <a:latin typeface="Arial" pitchFamily="34" charset="0"/>
                <a:ea typeface="Arial" pitchFamily="34" charset="-122"/>
                <a:cs typeface="Arial" pitchFamily="34" charset="-120"/>
              </a:rPr>
              <a:t>YOUR ORDER</a:t>
            </a:r>
            <a:endParaRPr lang="en-US" sz="1200" dirty="0"/>
          </a:p>
        </p:txBody>
      </p:sp>
      <p:sp>
        <p:nvSpPr>
          <p:cNvPr id="17" name="Text 14"/>
          <p:cNvSpPr txBox="1"/>
          <p:nvPr/>
        </p:nvSpPr>
        <p:spPr>
          <a:xfrm>
            <a:off x="594360" y="4754880"/>
            <a:ext cx="3291840" cy="320040"/>
          </a:xfrm>
          <a:prstGeom prst="rect">
            <a:avLst/>
          </a:prstGeom>
          <a:noFill/>
          <a:ln/>
        </p:spPr>
        <p:txBody>
          <a:bodyPr wrap="square" lIns="0" tIns="0" rIns="0" bIns="0" rtlCol="0" anchor="ctr"/>
          <a:lstStyle/>
          <a:p>
            <a:pPr indent="0" marL="0">
              <a:buNone/>
            </a:pPr>
            <a:r>
              <a:rPr lang="en-US" sz="1100" b="1" dirty="0">
                <a:solidFill>
                  <a:srgbClr val="4A5568"/>
                </a:solidFill>
                <a:latin typeface="Arial" pitchFamily="34" charset="0"/>
                <a:ea typeface="Arial" pitchFamily="34" charset="-122"/>
                <a:cs typeface="Arial" pitchFamily="34" charset="-120"/>
              </a:rPr>
              <a:t>Item</a:t>
            </a:r>
            <a:endParaRPr lang="en-US" sz="1100" dirty="0"/>
          </a:p>
        </p:txBody>
      </p:sp>
      <p:sp>
        <p:nvSpPr>
          <p:cNvPr id="18" name="Text 15"/>
          <p:cNvSpPr txBox="1"/>
          <p:nvPr/>
        </p:nvSpPr>
        <p:spPr>
          <a:xfrm>
            <a:off x="3977640" y="4754880"/>
            <a:ext cx="914400" cy="320040"/>
          </a:xfrm>
          <a:prstGeom prst="rect">
            <a:avLst/>
          </a:prstGeom>
          <a:noFill/>
          <a:ln/>
        </p:spPr>
        <p:txBody>
          <a:bodyPr wrap="square" lIns="0" tIns="0" rIns="0" bIns="0" rtlCol="0" anchor="ctr"/>
          <a:lstStyle/>
          <a:p>
            <a:pPr algn="ctr" indent="0" marL="0">
              <a:buNone/>
            </a:pPr>
            <a:r>
              <a:rPr lang="en-US" sz="1100" b="1" dirty="0">
                <a:solidFill>
                  <a:srgbClr val="4A5568"/>
                </a:solidFill>
                <a:latin typeface="Arial" pitchFamily="34" charset="0"/>
                <a:ea typeface="Arial" pitchFamily="34" charset="-122"/>
                <a:cs typeface="Arial" pitchFamily="34" charset="-120"/>
              </a:rPr>
              <a:t>How many</a:t>
            </a:r>
            <a:endParaRPr lang="en-US" sz="1100" dirty="0"/>
          </a:p>
        </p:txBody>
      </p:sp>
      <p:sp>
        <p:nvSpPr>
          <p:cNvPr id="19" name="Text 16"/>
          <p:cNvSpPr txBox="1"/>
          <p:nvPr/>
        </p:nvSpPr>
        <p:spPr>
          <a:xfrm>
            <a:off x="5806440" y="4754880"/>
            <a:ext cx="1371600" cy="320040"/>
          </a:xfrm>
          <a:prstGeom prst="rect">
            <a:avLst/>
          </a:prstGeom>
          <a:noFill/>
          <a:ln/>
        </p:spPr>
        <p:txBody>
          <a:bodyPr wrap="square" lIns="0" tIns="0" rIns="0" bIns="0" rtlCol="0" anchor="ctr"/>
          <a:lstStyle/>
          <a:p>
            <a:pPr algn="l" indent="0" marL="0">
              <a:buNone/>
            </a:pPr>
            <a:r>
              <a:rPr lang="en-US" sz="1100" b="1" dirty="0">
                <a:solidFill>
                  <a:srgbClr val="4A5568"/>
                </a:solidFill>
                <a:latin typeface="Arial" pitchFamily="34" charset="0"/>
                <a:ea typeface="Arial" pitchFamily="34" charset="-122"/>
                <a:cs typeface="Arial" pitchFamily="34" charset="-120"/>
              </a:rPr>
              <a:t>Amount</a:t>
            </a:r>
            <a:endParaRPr lang="en-US" sz="1100" dirty="0"/>
          </a:p>
        </p:txBody>
      </p:sp>
      <p:sp>
        <p:nvSpPr>
          <p:cNvPr id="20" name="Shape 17"/>
          <p:cNvSpPr/>
          <p:nvPr/>
        </p:nvSpPr>
        <p:spPr>
          <a:xfrm>
            <a:off x="457200" y="5120640"/>
            <a:ext cx="6858000" cy="438912"/>
          </a:xfrm>
          <a:prstGeom prst="rect">
            <a:avLst/>
          </a:prstGeom>
          <a:solidFill>
            <a:srgbClr val="FFFFFF"/>
          </a:solidFill>
          <a:ln w="9525">
            <a:solidFill>
              <a:srgbClr val="B8C2D6"/>
            </a:solidFill>
            <a:prstDash val="solid"/>
          </a:ln>
        </p:spPr>
      </p:sp>
      <p:sp>
        <p:nvSpPr>
          <p:cNvPr id="21" name="Text 18"/>
          <p:cNvSpPr txBox="1"/>
          <p:nvPr/>
        </p:nvSpPr>
        <p:spPr>
          <a:xfrm>
            <a:off x="594360" y="5120640"/>
            <a:ext cx="3291840" cy="438912"/>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Pork butts for me</a:t>
            </a:r>
            <a:endParaRPr lang="en-US" sz="1300" dirty="0"/>
          </a:p>
        </p:txBody>
      </p:sp>
      <p:sp>
        <p:nvSpPr>
          <p:cNvPr id="22" name="Shape 19"/>
          <p:cNvSpPr/>
          <p:nvPr/>
        </p:nvSpPr>
        <p:spPr>
          <a:xfrm>
            <a:off x="4069080" y="5184648"/>
            <a:ext cx="731520" cy="310896"/>
          </a:xfrm>
          <a:prstGeom prst="roundRect">
            <a:avLst>
              <a:gd name="adj" fmla="val 17647"/>
            </a:avLst>
          </a:prstGeom>
          <a:solidFill>
            <a:srgbClr val="FFFFFF"/>
          </a:solidFill>
          <a:ln w="19050">
            <a:solidFill>
              <a:srgbClr val="0848A8"/>
            </a:solidFill>
            <a:prstDash val="solid"/>
          </a:ln>
        </p:spPr>
      </p:sp>
      <p:sp>
        <p:nvSpPr>
          <p:cNvPr id="23" name="Text 20"/>
          <p:cNvSpPr txBox="1"/>
          <p:nvPr/>
        </p:nvSpPr>
        <p:spPr>
          <a:xfrm>
            <a:off x="4937760" y="5120640"/>
            <a:ext cx="777240" cy="438912"/>
          </a:xfrm>
          <a:prstGeom prst="rect">
            <a:avLst/>
          </a:prstGeom>
          <a:noFill/>
          <a:ln/>
        </p:spPr>
        <p:txBody>
          <a:bodyPr wrap="square" lIns="0" tIns="0" rIns="0" bIns="0" rtlCol="0" anchor="ctr"/>
          <a:lstStyle/>
          <a:p>
            <a:pPr indent="0" marL="0">
              <a:buNone/>
            </a:pPr>
            <a:r>
              <a:rPr lang="en-US" sz="1300" dirty="0">
                <a:solidFill>
                  <a:srgbClr val="4A5568"/>
                </a:solidFill>
                <a:latin typeface="Arial" pitchFamily="34" charset="0"/>
                <a:ea typeface="Arial" pitchFamily="34" charset="-122"/>
                <a:cs typeface="Arial" pitchFamily="34" charset="-120"/>
              </a:rPr>
              <a:t>× $50</a:t>
            </a:r>
            <a:endParaRPr lang="en-US" sz="1300" dirty="0"/>
          </a:p>
        </p:txBody>
      </p:sp>
      <p:sp>
        <p:nvSpPr>
          <p:cNvPr id="24" name="Text 21"/>
          <p:cNvSpPr txBox="1"/>
          <p:nvPr/>
        </p:nvSpPr>
        <p:spPr>
          <a:xfrm>
            <a:off x="5806440" y="5120640"/>
            <a:ext cx="365760" cy="438912"/>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 $</a:t>
            </a:r>
            <a:endParaRPr lang="en-US" sz="1300" dirty="0"/>
          </a:p>
        </p:txBody>
      </p:sp>
      <p:sp>
        <p:nvSpPr>
          <p:cNvPr id="25" name="Shape 22"/>
          <p:cNvSpPr/>
          <p:nvPr/>
        </p:nvSpPr>
        <p:spPr>
          <a:xfrm>
            <a:off x="6172200" y="5449824"/>
            <a:ext cx="1005840" cy="0"/>
          </a:xfrm>
          <a:prstGeom prst="line">
            <a:avLst/>
          </a:prstGeom>
          <a:noFill/>
          <a:ln w="12700">
            <a:solidFill>
              <a:srgbClr val="8A94A6"/>
            </a:solidFill>
            <a:prstDash val="solid"/>
          </a:ln>
        </p:spPr>
      </p:sp>
      <p:sp>
        <p:nvSpPr>
          <p:cNvPr id="26" name="Shape 23"/>
          <p:cNvSpPr/>
          <p:nvPr/>
        </p:nvSpPr>
        <p:spPr>
          <a:xfrm>
            <a:off x="457200" y="5559552"/>
            <a:ext cx="6858000" cy="438912"/>
          </a:xfrm>
          <a:prstGeom prst="rect">
            <a:avLst/>
          </a:prstGeom>
          <a:solidFill>
            <a:srgbClr val="FFFFFF"/>
          </a:solidFill>
          <a:ln w="9525">
            <a:solidFill>
              <a:srgbClr val="B8C2D6"/>
            </a:solidFill>
            <a:prstDash val="solid"/>
          </a:ln>
        </p:spPr>
      </p:sp>
      <p:sp>
        <p:nvSpPr>
          <p:cNvPr id="27" name="Text 24"/>
          <p:cNvSpPr txBox="1"/>
          <p:nvPr/>
        </p:nvSpPr>
        <p:spPr>
          <a:xfrm>
            <a:off x="594360" y="5559552"/>
            <a:ext cx="3291840" cy="438912"/>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Pork butts to donate to first responders</a:t>
            </a:r>
            <a:endParaRPr lang="en-US" sz="1300" dirty="0"/>
          </a:p>
        </p:txBody>
      </p:sp>
      <p:sp>
        <p:nvSpPr>
          <p:cNvPr id="28" name="Shape 25"/>
          <p:cNvSpPr/>
          <p:nvPr/>
        </p:nvSpPr>
        <p:spPr>
          <a:xfrm>
            <a:off x="4069080" y="5623560"/>
            <a:ext cx="731520" cy="310896"/>
          </a:xfrm>
          <a:prstGeom prst="roundRect">
            <a:avLst>
              <a:gd name="adj" fmla="val 17647"/>
            </a:avLst>
          </a:prstGeom>
          <a:solidFill>
            <a:srgbClr val="FFFFFF"/>
          </a:solidFill>
          <a:ln w="19050">
            <a:solidFill>
              <a:srgbClr val="0848A8"/>
            </a:solidFill>
            <a:prstDash val="solid"/>
          </a:ln>
        </p:spPr>
      </p:sp>
      <p:sp>
        <p:nvSpPr>
          <p:cNvPr id="29" name="Text 26"/>
          <p:cNvSpPr txBox="1"/>
          <p:nvPr/>
        </p:nvSpPr>
        <p:spPr>
          <a:xfrm>
            <a:off x="4937760" y="5559552"/>
            <a:ext cx="777240" cy="438912"/>
          </a:xfrm>
          <a:prstGeom prst="rect">
            <a:avLst/>
          </a:prstGeom>
          <a:noFill/>
          <a:ln/>
        </p:spPr>
        <p:txBody>
          <a:bodyPr wrap="square" lIns="0" tIns="0" rIns="0" bIns="0" rtlCol="0" anchor="ctr"/>
          <a:lstStyle/>
          <a:p>
            <a:pPr indent="0" marL="0">
              <a:buNone/>
            </a:pPr>
            <a:r>
              <a:rPr lang="en-US" sz="1300" dirty="0">
                <a:solidFill>
                  <a:srgbClr val="4A5568"/>
                </a:solidFill>
                <a:latin typeface="Arial" pitchFamily="34" charset="0"/>
                <a:ea typeface="Arial" pitchFamily="34" charset="-122"/>
                <a:cs typeface="Arial" pitchFamily="34" charset="-120"/>
              </a:rPr>
              <a:t>× $50</a:t>
            </a:r>
            <a:endParaRPr lang="en-US" sz="1300" dirty="0"/>
          </a:p>
        </p:txBody>
      </p:sp>
      <p:sp>
        <p:nvSpPr>
          <p:cNvPr id="30" name="Text 27"/>
          <p:cNvSpPr txBox="1"/>
          <p:nvPr/>
        </p:nvSpPr>
        <p:spPr>
          <a:xfrm>
            <a:off x="5806440" y="5559552"/>
            <a:ext cx="365760" cy="438912"/>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 $</a:t>
            </a:r>
            <a:endParaRPr lang="en-US" sz="1300" dirty="0"/>
          </a:p>
        </p:txBody>
      </p:sp>
      <p:sp>
        <p:nvSpPr>
          <p:cNvPr id="31" name="Shape 28"/>
          <p:cNvSpPr/>
          <p:nvPr/>
        </p:nvSpPr>
        <p:spPr>
          <a:xfrm>
            <a:off x="6172200" y="5888736"/>
            <a:ext cx="1005840" cy="0"/>
          </a:xfrm>
          <a:prstGeom prst="line">
            <a:avLst/>
          </a:prstGeom>
          <a:noFill/>
          <a:ln w="12700">
            <a:solidFill>
              <a:srgbClr val="8A94A6"/>
            </a:solidFill>
            <a:prstDash val="solid"/>
          </a:ln>
        </p:spPr>
      </p:sp>
      <p:sp>
        <p:nvSpPr>
          <p:cNvPr id="32" name="Shape 29"/>
          <p:cNvSpPr/>
          <p:nvPr/>
        </p:nvSpPr>
        <p:spPr>
          <a:xfrm>
            <a:off x="457200" y="5998464"/>
            <a:ext cx="6858000" cy="438912"/>
          </a:xfrm>
          <a:prstGeom prst="rect">
            <a:avLst/>
          </a:prstGeom>
          <a:solidFill>
            <a:srgbClr val="FFFFFF"/>
          </a:solidFill>
          <a:ln w="9525">
            <a:solidFill>
              <a:srgbClr val="B8C2D6"/>
            </a:solidFill>
            <a:prstDash val="solid"/>
          </a:ln>
        </p:spPr>
      </p:sp>
      <p:sp>
        <p:nvSpPr>
          <p:cNvPr id="33" name="Text 30"/>
          <p:cNvSpPr txBox="1"/>
          <p:nvPr/>
        </p:nvSpPr>
        <p:spPr>
          <a:xfrm>
            <a:off x="594360" y="5998464"/>
            <a:ext cx="3291840" cy="438912"/>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Extra sauce bottles</a:t>
            </a:r>
            <a:endParaRPr lang="en-US" sz="1300" dirty="0"/>
          </a:p>
        </p:txBody>
      </p:sp>
      <p:sp>
        <p:nvSpPr>
          <p:cNvPr id="34" name="Shape 31"/>
          <p:cNvSpPr/>
          <p:nvPr/>
        </p:nvSpPr>
        <p:spPr>
          <a:xfrm>
            <a:off x="4069080" y="6062472"/>
            <a:ext cx="731520" cy="310896"/>
          </a:xfrm>
          <a:prstGeom prst="roundRect">
            <a:avLst>
              <a:gd name="adj" fmla="val 17647"/>
            </a:avLst>
          </a:prstGeom>
          <a:solidFill>
            <a:srgbClr val="FFFFFF"/>
          </a:solidFill>
          <a:ln w="19050">
            <a:solidFill>
              <a:srgbClr val="0848A8"/>
            </a:solidFill>
            <a:prstDash val="solid"/>
          </a:ln>
        </p:spPr>
      </p:sp>
      <p:sp>
        <p:nvSpPr>
          <p:cNvPr id="35" name="Text 32"/>
          <p:cNvSpPr txBox="1"/>
          <p:nvPr/>
        </p:nvSpPr>
        <p:spPr>
          <a:xfrm>
            <a:off x="4937760" y="5998464"/>
            <a:ext cx="777240" cy="438912"/>
          </a:xfrm>
          <a:prstGeom prst="rect">
            <a:avLst/>
          </a:prstGeom>
          <a:noFill/>
          <a:ln/>
        </p:spPr>
        <p:txBody>
          <a:bodyPr wrap="square" lIns="0" tIns="0" rIns="0" bIns="0" rtlCol="0" anchor="ctr"/>
          <a:lstStyle/>
          <a:p>
            <a:pPr indent="0" marL="0">
              <a:buNone/>
            </a:pPr>
            <a:r>
              <a:rPr lang="en-US" sz="1300" dirty="0">
                <a:solidFill>
                  <a:srgbClr val="4A5568"/>
                </a:solidFill>
                <a:latin typeface="Arial" pitchFamily="34" charset="0"/>
                <a:ea typeface="Arial" pitchFamily="34" charset="-122"/>
                <a:cs typeface="Arial" pitchFamily="34" charset="-120"/>
              </a:rPr>
              <a:t>× $7</a:t>
            </a:r>
            <a:endParaRPr lang="en-US" sz="1300" dirty="0"/>
          </a:p>
        </p:txBody>
      </p:sp>
      <p:sp>
        <p:nvSpPr>
          <p:cNvPr id="36" name="Text 33"/>
          <p:cNvSpPr txBox="1"/>
          <p:nvPr/>
        </p:nvSpPr>
        <p:spPr>
          <a:xfrm>
            <a:off x="5806440" y="5998464"/>
            <a:ext cx="365760" cy="438912"/>
          </a:xfrm>
          <a:prstGeom prst="rect">
            <a:avLst/>
          </a:prstGeom>
          <a:noFill/>
          <a:ln/>
        </p:spPr>
        <p:txBody>
          <a:bodyPr wrap="square" lIns="0" tIns="0" rIns="0" bIns="0" rtlCol="0" anchor="ctr"/>
          <a:lstStyle/>
          <a:p>
            <a:pPr indent="0" marL="0">
              <a:buNone/>
            </a:pPr>
            <a:r>
              <a:rPr lang="en-US" sz="1300" dirty="0">
                <a:solidFill>
                  <a:srgbClr val="1B2433"/>
                </a:solidFill>
                <a:latin typeface="Arial" pitchFamily="34" charset="0"/>
                <a:ea typeface="Arial" pitchFamily="34" charset="-122"/>
                <a:cs typeface="Arial" pitchFamily="34" charset="-120"/>
              </a:rPr>
              <a:t>= $</a:t>
            </a:r>
            <a:endParaRPr lang="en-US" sz="1300" dirty="0"/>
          </a:p>
        </p:txBody>
      </p:sp>
      <p:sp>
        <p:nvSpPr>
          <p:cNvPr id="37" name="Shape 34"/>
          <p:cNvSpPr/>
          <p:nvPr/>
        </p:nvSpPr>
        <p:spPr>
          <a:xfrm>
            <a:off x="6172200" y="6327648"/>
            <a:ext cx="1005840" cy="0"/>
          </a:xfrm>
          <a:prstGeom prst="line">
            <a:avLst/>
          </a:prstGeom>
          <a:noFill/>
          <a:ln w="12700">
            <a:solidFill>
              <a:srgbClr val="8A94A6"/>
            </a:solidFill>
            <a:prstDash val="solid"/>
          </a:ln>
        </p:spPr>
      </p:sp>
      <p:sp>
        <p:nvSpPr>
          <p:cNvPr id="38" name="Shape 35"/>
          <p:cNvSpPr/>
          <p:nvPr/>
        </p:nvSpPr>
        <p:spPr>
          <a:xfrm>
            <a:off x="457200" y="6437376"/>
            <a:ext cx="6858000" cy="438912"/>
          </a:xfrm>
          <a:prstGeom prst="rect">
            <a:avLst/>
          </a:prstGeom>
          <a:solidFill>
            <a:srgbClr val="FFFFFF"/>
          </a:solidFill>
          <a:ln w="19050">
            <a:solidFill>
              <a:srgbClr val="0848A8"/>
            </a:solidFill>
            <a:prstDash val="solid"/>
          </a:ln>
        </p:spPr>
      </p:sp>
      <p:sp>
        <p:nvSpPr>
          <p:cNvPr id="39" name="Text 36"/>
          <p:cNvSpPr txBox="1"/>
          <p:nvPr/>
        </p:nvSpPr>
        <p:spPr>
          <a:xfrm>
            <a:off x="594360" y="6437376"/>
            <a:ext cx="5029200" cy="438912"/>
          </a:xfrm>
          <a:prstGeom prst="rect">
            <a:avLst/>
          </a:prstGeom>
          <a:noFill/>
          <a:ln/>
        </p:spPr>
        <p:txBody>
          <a:bodyPr wrap="square" lIns="0" tIns="0" rIns="0" bIns="0" rtlCol="0" anchor="ctr"/>
          <a:lstStyle/>
          <a:p>
            <a:pPr algn="r" indent="0" marL="0">
              <a:buNone/>
            </a:pPr>
            <a:r>
              <a:rPr lang="en-US" sz="1300" b="1" dirty="0">
                <a:solidFill>
                  <a:srgbClr val="0848A8"/>
                </a:solidFill>
                <a:latin typeface="Arial" pitchFamily="34" charset="0"/>
                <a:ea typeface="Arial" pitchFamily="34" charset="-122"/>
                <a:cs typeface="Arial" pitchFamily="34" charset="-120"/>
              </a:rPr>
              <a:t>TOTAL</a:t>
            </a:r>
            <a:endParaRPr lang="en-US" sz="1300" dirty="0"/>
          </a:p>
        </p:txBody>
      </p:sp>
      <p:sp>
        <p:nvSpPr>
          <p:cNvPr id="40" name="Text 37"/>
          <p:cNvSpPr txBox="1"/>
          <p:nvPr/>
        </p:nvSpPr>
        <p:spPr>
          <a:xfrm>
            <a:off x="5806440" y="6437376"/>
            <a:ext cx="365760" cy="438912"/>
          </a:xfrm>
          <a:prstGeom prst="rect">
            <a:avLst/>
          </a:prstGeom>
          <a:noFill/>
          <a:ln/>
        </p:spPr>
        <p:txBody>
          <a:bodyPr wrap="square" lIns="0" tIns="0" rIns="0" bIns="0" rtlCol="0" anchor="ctr"/>
          <a:lstStyle/>
          <a:p>
            <a:pPr indent="0" marL="0">
              <a:buNone/>
            </a:pPr>
            <a:r>
              <a:rPr lang="en-US" sz="1300" b="1" dirty="0">
                <a:solidFill>
                  <a:srgbClr val="1B2433"/>
                </a:solidFill>
                <a:latin typeface="Arial" pitchFamily="34" charset="0"/>
                <a:ea typeface="Arial" pitchFamily="34" charset="-122"/>
                <a:cs typeface="Arial" pitchFamily="34" charset="-120"/>
              </a:rPr>
              <a:t>$</a:t>
            </a:r>
            <a:endParaRPr lang="en-US" sz="1300" dirty="0"/>
          </a:p>
        </p:txBody>
      </p:sp>
      <p:sp>
        <p:nvSpPr>
          <p:cNvPr id="41" name="Shape 38"/>
          <p:cNvSpPr/>
          <p:nvPr/>
        </p:nvSpPr>
        <p:spPr>
          <a:xfrm>
            <a:off x="6172200" y="6766560"/>
            <a:ext cx="1005840" cy="0"/>
          </a:xfrm>
          <a:prstGeom prst="line">
            <a:avLst/>
          </a:prstGeom>
          <a:noFill/>
          <a:ln w="12700">
            <a:solidFill>
              <a:srgbClr val="1B2433"/>
            </a:solidFill>
            <a:prstDash val="solid"/>
          </a:ln>
        </p:spPr>
      </p:sp>
      <p:sp>
        <p:nvSpPr>
          <p:cNvPr id="42" name="Shape 39"/>
          <p:cNvSpPr/>
          <p:nvPr/>
        </p:nvSpPr>
        <p:spPr>
          <a:xfrm>
            <a:off x="457200" y="7104888"/>
            <a:ext cx="6858000" cy="457200"/>
          </a:xfrm>
          <a:prstGeom prst="roundRect">
            <a:avLst>
              <a:gd name="adj" fmla="val 20000"/>
            </a:avLst>
          </a:prstGeom>
          <a:solidFill>
            <a:srgbClr val="FFFFFF"/>
          </a:solidFill>
          <a:ln w="25400">
            <a:solidFill>
              <a:srgbClr val="C99A00"/>
            </a:solidFill>
            <a:prstDash val="solid"/>
          </a:ln>
        </p:spPr>
      </p:sp>
      <p:sp>
        <p:nvSpPr>
          <p:cNvPr id="43" name="Text 40"/>
          <p:cNvSpPr txBox="1"/>
          <p:nvPr/>
        </p:nvSpPr>
        <p:spPr>
          <a:xfrm>
            <a:off x="457200" y="7104888"/>
            <a:ext cx="6858000" cy="457200"/>
          </a:xfrm>
          <a:prstGeom prst="rect">
            <a:avLst/>
          </a:prstGeom>
          <a:noFill/>
          <a:ln/>
        </p:spPr>
        <p:txBody>
          <a:bodyPr wrap="square" lIns="0" tIns="0" rIns="0" bIns="0" rtlCol="0" anchor="ctr"/>
          <a:lstStyle/>
          <a:p>
            <a:pPr algn="ctr" indent="0" marL="0">
              <a:buNone/>
            </a:pPr>
            <a:r>
              <a:rPr lang="en-US" sz="1500" b="1" dirty="0">
                <a:solidFill>
                  <a:srgbClr val="0848A8"/>
                </a:solidFill>
                <a:latin typeface="Arial" pitchFamily="34" charset="0"/>
                <a:ea typeface="Arial" pitchFamily="34" charset="-122"/>
                <a:cs typeface="Arial" pitchFamily="34" charset="-120"/>
              </a:rPr>
              <a:t>Please return by Thu, Nov 12</a:t>
            </a:r>
            <a:pPr algn="ctr" indent="0" marL="0">
              <a:buNone/>
            </a:pPr>
            <a:r>
              <a:rPr lang="en-US" sz="1500" dirty="0">
                <a:solidFill>
                  <a:srgbClr val="8A94A6"/>
                </a:solidFill>
                <a:latin typeface="Arial" pitchFamily="34" charset="0"/>
                <a:ea typeface="Arial" pitchFamily="34" charset="-122"/>
                <a:cs typeface="Arial" pitchFamily="34" charset="-120"/>
              </a:rPr>
              <a:t>     |     </a:t>
            </a:r>
            <a:pPr algn="ctr" indent="0" marL="0">
              <a:buNone/>
            </a:pPr>
            <a:r>
              <a:rPr lang="en-US" sz="1500" b="1" dirty="0">
                <a:solidFill>
                  <a:srgbClr val="0848A8"/>
                </a:solidFill>
                <a:latin typeface="Arial" pitchFamily="34" charset="0"/>
                <a:ea typeface="Arial" pitchFamily="34" charset="-122"/>
                <a:cs typeface="Arial" pitchFamily="34" charset="-120"/>
              </a:rPr>
              <a:t>Pickup / delivery Fri, Nov 20</a:t>
            </a:r>
            <a:endParaRPr lang="en-US" sz="1500" dirty="0"/>
          </a:p>
        </p:txBody>
      </p:sp>
      <p:sp>
        <p:nvSpPr>
          <p:cNvPr id="44" name="Shape 41"/>
          <p:cNvSpPr/>
          <p:nvPr/>
        </p:nvSpPr>
        <p:spPr>
          <a:xfrm>
            <a:off x="457200" y="7790688"/>
            <a:ext cx="6858000" cy="1901952"/>
          </a:xfrm>
          <a:prstGeom prst="roundRect">
            <a:avLst>
              <a:gd name="adj" fmla="val 5769"/>
            </a:avLst>
          </a:prstGeom>
          <a:solidFill>
            <a:srgbClr val="FFFFFF">
              <a:alpha val="0"/>
            </a:srgbClr>
          </a:solidFill>
          <a:ln w="19050">
            <a:solidFill>
              <a:srgbClr val="0848A8"/>
            </a:solidFill>
            <a:prstDash val="dash"/>
          </a:ln>
        </p:spPr>
      </p:sp>
      <p:sp>
        <p:nvSpPr>
          <p:cNvPr id="45" name="Text 42"/>
          <p:cNvSpPr txBox="1"/>
          <p:nvPr/>
        </p:nvSpPr>
        <p:spPr>
          <a:xfrm>
            <a:off x="685800" y="7927848"/>
            <a:ext cx="4114800" cy="274320"/>
          </a:xfrm>
          <a:prstGeom prst="rect">
            <a:avLst/>
          </a:prstGeom>
          <a:noFill/>
          <a:ln/>
        </p:spPr>
        <p:txBody>
          <a:bodyPr wrap="square" lIns="0" tIns="0" rIns="0" bIns="0" rtlCol="0" anchor="ctr"/>
          <a:lstStyle/>
          <a:p>
            <a:pPr indent="0" marL="0">
              <a:buNone/>
            </a:pPr>
            <a:r>
              <a:rPr lang="en-US" sz="1200" b="1" spc="200" kern="0" dirty="0">
                <a:solidFill>
                  <a:srgbClr val="0848A8"/>
                </a:solidFill>
                <a:latin typeface="Arial" pitchFamily="34" charset="0"/>
                <a:ea typeface="Arial" pitchFamily="34" charset="-122"/>
                <a:cs typeface="Arial" pitchFamily="34" charset="-120"/>
              </a:rPr>
              <a:t>PLEASE RETURN THIS FORM TO</a:t>
            </a:r>
            <a:endParaRPr lang="en-US" sz="1200" dirty="0"/>
          </a:p>
        </p:txBody>
      </p:sp>
      <p:sp>
        <p:nvSpPr>
          <p:cNvPr id="46" name="Text 43"/>
          <p:cNvSpPr txBox="1"/>
          <p:nvPr/>
        </p:nvSpPr>
        <p:spPr>
          <a:xfrm>
            <a:off x="685800" y="8202168"/>
            <a:ext cx="6400800" cy="256032"/>
          </a:xfrm>
          <a:prstGeom prst="rect">
            <a:avLst/>
          </a:prstGeom>
          <a:noFill/>
          <a:ln/>
        </p:spPr>
        <p:txBody>
          <a:bodyPr wrap="square" lIns="0" tIns="0" rIns="0" bIns="0" rtlCol="0" anchor="ctr"/>
          <a:lstStyle/>
          <a:p>
            <a:pPr indent="0" marL="0">
              <a:buNone/>
            </a:pPr>
            <a:r>
              <a:rPr lang="en-US" sz="1100" dirty="0">
                <a:solidFill>
                  <a:srgbClr val="4A5568"/>
                </a:solidFill>
                <a:latin typeface="Arial" pitchFamily="34" charset="0"/>
                <a:ea typeface="Arial" pitchFamily="34" charset="-122"/>
                <a:cs typeface="Arial" pitchFamily="34" charset="-120"/>
              </a:rPr>
              <a:t>Drop it in our mailbox or text us your order. We'll confirm and deliver on Nov 20.</a:t>
            </a:r>
            <a:endParaRPr lang="en-US" sz="1100" dirty="0"/>
          </a:p>
        </p:txBody>
      </p:sp>
      <p:sp>
        <p:nvSpPr>
          <p:cNvPr id="47" name="Text 44"/>
          <p:cNvSpPr txBox="1"/>
          <p:nvPr/>
        </p:nvSpPr>
        <p:spPr>
          <a:xfrm>
            <a:off x="685800" y="8476488"/>
            <a:ext cx="96012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Cub Scout:</a:t>
            </a:r>
            <a:endParaRPr lang="en-US" sz="1300" dirty="0"/>
          </a:p>
        </p:txBody>
      </p:sp>
      <p:sp>
        <p:nvSpPr>
          <p:cNvPr id="48" name="Shape 45"/>
          <p:cNvSpPr/>
          <p:nvPr/>
        </p:nvSpPr>
        <p:spPr>
          <a:xfrm>
            <a:off x="1691640" y="8814816"/>
            <a:ext cx="5394960" cy="0"/>
          </a:xfrm>
          <a:prstGeom prst="line">
            <a:avLst/>
          </a:prstGeom>
          <a:noFill/>
          <a:ln w="12700">
            <a:solidFill>
              <a:srgbClr val="8A94A6"/>
            </a:solidFill>
            <a:prstDash val="solid"/>
          </a:ln>
        </p:spPr>
      </p:sp>
      <p:sp>
        <p:nvSpPr>
          <p:cNvPr id="49" name="Text 46"/>
          <p:cNvSpPr txBox="1"/>
          <p:nvPr/>
        </p:nvSpPr>
        <p:spPr>
          <a:xfrm>
            <a:off x="685800" y="8842248"/>
            <a:ext cx="96012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Address:</a:t>
            </a:r>
            <a:endParaRPr lang="en-US" sz="1300" dirty="0"/>
          </a:p>
        </p:txBody>
      </p:sp>
      <p:sp>
        <p:nvSpPr>
          <p:cNvPr id="50" name="Shape 47"/>
          <p:cNvSpPr/>
          <p:nvPr/>
        </p:nvSpPr>
        <p:spPr>
          <a:xfrm>
            <a:off x="1691640" y="9180576"/>
            <a:ext cx="5394960" cy="0"/>
          </a:xfrm>
          <a:prstGeom prst="line">
            <a:avLst/>
          </a:prstGeom>
          <a:noFill/>
          <a:ln w="12700">
            <a:solidFill>
              <a:srgbClr val="8A94A6"/>
            </a:solidFill>
            <a:prstDash val="solid"/>
          </a:ln>
        </p:spPr>
      </p:sp>
      <p:sp>
        <p:nvSpPr>
          <p:cNvPr id="51" name="Text 48"/>
          <p:cNvSpPr txBox="1"/>
          <p:nvPr/>
        </p:nvSpPr>
        <p:spPr>
          <a:xfrm>
            <a:off x="685800" y="9208008"/>
            <a:ext cx="960120" cy="320040"/>
          </a:xfrm>
          <a:prstGeom prst="rect">
            <a:avLst/>
          </a:prstGeom>
          <a:noFill/>
          <a:ln/>
        </p:spPr>
        <p:txBody>
          <a:bodyPr wrap="square" lIns="0" tIns="0" rIns="0" bIns="0" rtlCol="0" anchor="b"/>
          <a:lstStyle/>
          <a:p>
            <a:pPr indent="0" marL="0">
              <a:buNone/>
            </a:pPr>
            <a:r>
              <a:rPr lang="en-US" sz="1300" b="1" dirty="0">
                <a:solidFill>
                  <a:srgbClr val="1B2433"/>
                </a:solidFill>
                <a:latin typeface="Arial" pitchFamily="34" charset="0"/>
                <a:ea typeface="Arial" pitchFamily="34" charset="-122"/>
                <a:cs typeface="Arial" pitchFamily="34" charset="-120"/>
              </a:rPr>
              <a:t>Phone:</a:t>
            </a:r>
            <a:endParaRPr lang="en-US" sz="1300" dirty="0"/>
          </a:p>
        </p:txBody>
      </p:sp>
      <p:sp>
        <p:nvSpPr>
          <p:cNvPr id="52" name="Shape 49"/>
          <p:cNvSpPr/>
          <p:nvPr/>
        </p:nvSpPr>
        <p:spPr>
          <a:xfrm>
            <a:off x="1691640" y="9546336"/>
            <a:ext cx="5394960" cy="0"/>
          </a:xfrm>
          <a:prstGeom prst="line">
            <a:avLst/>
          </a:prstGeom>
          <a:noFill/>
          <a:ln w="12700">
            <a:solidFill>
              <a:srgbClr val="8A94A6"/>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Pack 471 Pork Butt Mailbox Order Form</dc:title>
  <dc:subject>PptxGenJS Presentation</dc:subject>
  <dc:creator>PptxGenJS</dc:creator>
  <cp:lastModifiedBy>PptxGenJS</cp:lastModifiedBy>
  <cp:revision>1</cp:revision>
  <dcterms:created xsi:type="dcterms:W3CDTF">2026-10-04T11:08:17Z</dcterms:created>
  <dcterms:modified xsi:type="dcterms:W3CDTF">2026-10-04T11:08:17Z</dcterms:modified>
</cp:coreProperties>
</file>